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Montserrat" charset="1" panose="00000500000000000000"/>
      <p:regular r:id="rId20"/>
    </p:embeddedFont>
    <p:embeddedFont>
      <p:font typeface="Anton" charset="1" panose="00000500000000000000"/>
      <p:regular r:id="rId21"/>
    </p:embeddedFont>
    <p:embeddedFont>
      <p:font typeface="Montserrat Bold" charset="1" panose="00000800000000000000"/>
      <p:regular r:id="rId22"/>
    </p:embeddedFont>
    <p:embeddedFont>
      <p:font typeface="Montserrat Italics" charset="1" panose="00000500000000000000"/>
      <p:regular r:id="rId23"/>
    </p:embeddedFont>
    <p:embeddedFont>
      <p:font typeface="Montserrat Classic" charset="1" panose="00000500000000000000"/>
      <p:regular r:id="rId24"/>
    </p:embeddedFont>
    <p:embeddedFont>
      <p:font typeface="Montserrat Classic Bold" charset="1" panose="000008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jpeg" Type="http://schemas.openxmlformats.org/officeDocument/2006/relationships/image"/><Relationship Id="rId3" Target="../media/image40.jpeg" Type="http://schemas.openxmlformats.org/officeDocument/2006/relationships/image"/><Relationship Id="rId4" Target="../media/image41.jpeg" Type="http://schemas.openxmlformats.org/officeDocument/2006/relationships/image"/><Relationship Id="rId5" Target="../media/image42.jpeg" Type="http://schemas.openxmlformats.org/officeDocument/2006/relationships/image"/><Relationship Id="rId6" Target="../media/image16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3.png" Type="http://schemas.openxmlformats.org/officeDocument/2006/relationships/image"/><Relationship Id="rId3" Target="https://www.landenkaiku.fi/tulevaisuusvalta-manuaali/" TargetMode="External" Type="http://schemas.openxmlformats.org/officeDocument/2006/relationships/hyperlink"/><Relationship Id="rId4" Target="https://www.sitra.fi/tulevaisuuden-tekijan-tyokalupakki/" TargetMode="External" Type="http://schemas.openxmlformats.org/officeDocument/2006/relationships/hyperlink"/><Relationship Id="rId5" Target="https://www.youtube.com/watch?v=TuUv7CeMHQY&amp;t=405s" TargetMode="External" Type="http://schemas.openxmlformats.org/officeDocument/2006/relationships/hyperlink"/><Relationship Id="rId6" Target="https://www.hdl.fi/tulevaisuusvalta/" TargetMode="External" Type="http://schemas.openxmlformats.org/officeDocument/2006/relationships/hyperlink"/><Relationship Id="rId7" Target="../media/image5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4.png" Type="http://schemas.openxmlformats.org/officeDocument/2006/relationships/image"/><Relationship Id="rId3" Target="../media/image45.svg" Type="http://schemas.openxmlformats.org/officeDocument/2006/relationships/image"/><Relationship Id="rId4" Target="../media/image4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Relationship Id="rId7" Target="../media/image5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12.png" Type="http://schemas.openxmlformats.org/officeDocument/2006/relationships/image"/><Relationship Id="rId5" Target="../media/image19.png" Type="http://schemas.openxmlformats.org/officeDocument/2006/relationships/image"/><Relationship Id="rId6" Target="../media/image20.svg" Type="http://schemas.openxmlformats.org/officeDocument/2006/relationships/image"/><Relationship Id="rId7" Target="../media/image16.jpeg" Type="http://schemas.openxmlformats.org/officeDocument/2006/relationships/image"/><Relationship Id="rId8" Target="../media/image2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png" Type="http://schemas.openxmlformats.org/officeDocument/2006/relationships/image"/><Relationship Id="rId11" Target="../media/image31.jpeg" Type="http://schemas.openxmlformats.org/officeDocument/2006/relationships/image"/><Relationship Id="rId12" Target="../media/image32.jpeg" Type="http://schemas.openxmlformats.org/officeDocument/2006/relationships/image"/><Relationship Id="rId2" Target="../media/image22.jpeg" Type="http://schemas.openxmlformats.org/officeDocument/2006/relationships/image"/><Relationship Id="rId3" Target="../media/image23.jpeg" Type="http://schemas.openxmlformats.org/officeDocument/2006/relationships/image"/><Relationship Id="rId4" Target="../media/image24.png" Type="http://schemas.openxmlformats.org/officeDocument/2006/relationships/image"/><Relationship Id="rId5" Target="../media/image25.png" Type="http://schemas.openxmlformats.org/officeDocument/2006/relationships/image"/><Relationship Id="rId6" Target="../media/image26.jpeg" Type="http://schemas.openxmlformats.org/officeDocument/2006/relationships/image"/><Relationship Id="rId7" Target="../media/image27.png" Type="http://schemas.openxmlformats.org/officeDocument/2006/relationships/image"/><Relationship Id="rId8" Target="../media/image28.png" Type="http://schemas.openxmlformats.org/officeDocument/2006/relationships/image"/><Relationship Id="rId9" Target="../media/image2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svg" Type="http://schemas.openxmlformats.org/officeDocument/2006/relationships/image"/><Relationship Id="rId4" Target="../media/image35.png" Type="http://schemas.openxmlformats.org/officeDocument/2006/relationships/image"/><Relationship Id="rId5" Target="../media/image5.jpeg" Type="http://schemas.openxmlformats.org/officeDocument/2006/relationships/image"/><Relationship Id="rId6" Target="../media/image36.jpeg" Type="http://schemas.openxmlformats.org/officeDocument/2006/relationships/image"/><Relationship Id="rId7" Target="../media/image37.png" Type="http://schemas.openxmlformats.org/officeDocument/2006/relationships/image"/><Relationship Id="rId8" Target="../media/image3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3813226" y="4281286"/>
            <a:ext cx="10394624" cy="1832053"/>
          </a:xfrm>
          <a:custGeom>
            <a:avLst/>
            <a:gdLst/>
            <a:ahLst/>
            <a:cxnLst/>
            <a:rect r="r" b="b" t="t" l="l"/>
            <a:pathLst>
              <a:path h="1832053" w="10394624">
                <a:moveTo>
                  <a:pt x="0" y="0"/>
                </a:moveTo>
                <a:lnTo>
                  <a:pt x="10394624" y="0"/>
                </a:lnTo>
                <a:lnTo>
                  <a:pt x="10394624" y="1832052"/>
                </a:lnTo>
                <a:lnTo>
                  <a:pt x="0" y="1832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82100" y="909780"/>
            <a:ext cx="1850793" cy="275939"/>
          </a:xfrm>
          <a:custGeom>
            <a:avLst/>
            <a:gdLst/>
            <a:ahLst/>
            <a:cxnLst/>
            <a:rect r="r" b="b" t="t" l="l"/>
            <a:pathLst>
              <a:path h="275939" w="1850793">
                <a:moveTo>
                  <a:pt x="0" y="0"/>
                </a:moveTo>
                <a:lnTo>
                  <a:pt x="1850793" y="0"/>
                </a:lnTo>
                <a:lnTo>
                  <a:pt x="1850793" y="275940"/>
                </a:lnTo>
                <a:lnTo>
                  <a:pt x="0" y="2759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594" r="0" b="-1594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814618" y="1028700"/>
            <a:ext cx="6730432" cy="38100"/>
            <a:chOff x="0" y="0"/>
            <a:chExt cx="8973909" cy="50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25400" y="0"/>
              <a:ext cx="8923147" cy="50800"/>
            </a:xfrm>
            <a:custGeom>
              <a:avLst/>
              <a:gdLst/>
              <a:ahLst/>
              <a:cxnLst/>
              <a:rect r="r" b="b" t="t" l="l"/>
              <a:pathLst>
                <a:path h="50800" w="8923147">
                  <a:moveTo>
                    <a:pt x="0" y="0"/>
                  </a:moveTo>
                  <a:lnTo>
                    <a:pt x="8923147" y="0"/>
                  </a:lnTo>
                  <a:lnTo>
                    <a:pt x="8923147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324E1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2714532" y="1513132"/>
            <a:ext cx="4544768" cy="885558"/>
            <a:chOff x="0" y="0"/>
            <a:chExt cx="6059691" cy="11807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059678" cy="1180719"/>
            </a:xfrm>
            <a:custGeom>
              <a:avLst/>
              <a:gdLst/>
              <a:ahLst/>
              <a:cxnLst/>
              <a:rect r="r" b="b" t="t" l="l"/>
              <a:pathLst>
                <a:path h="1180719" w="6059678">
                  <a:moveTo>
                    <a:pt x="0" y="0"/>
                  </a:moveTo>
                  <a:lnTo>
                    <a:pt x="6059678" y="0"/>
                  </a:lnTo>
                  <a:lnTo>
                    <a:pt x="6059678" y="1180719"/>
                  </a:lnTo>
                  <a:lnTo>
                    <a:pt x="0" y="1180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99" r="0" b="-301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0" y="0"/>
            <a:ext cx="8113561" cy="10287000"/>
            <a:chOff x="0" y="0"/>
            <a:chExt cx="11251541" cy="1426557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251541" cy="14265574"/>
            </a:xfrm>
            <a:custGeom>
              <a:avLst/>
              <a:gdLst/>
              <a:ahLst/>
              <a:cxnLst/>
              <a:rect r="r" b="b" t="t" l="l"/>
              <a:pathLst>
                <a:path h="14265574" w="11251541">
                  <a:moveTo>
                    <a:pt x="0" y="0"/>
                  </a:moveTo>
                  <a:lnTo>
                    <a:pt x="11251541" y="0"/>
                  </a:lnTo>
                  <a:lnTo>
                    <a:pt x="11251541" y="14265574"/>
                  </a:lnTo>
                  <a:lnTo>
                    <a:pt x="0" y="142655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3393" t="0" r="-13393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8113561" y="3492938"/>
            <a:ext cx="10174439" cy="4965101"/>
            <a:chOff x="0" y="0"/>
            <a:chExt cx="13565918" cy="6620135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85725"/>
              <a:ext cx="13565918" cy="10534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>
                  <a:solidFill>
                    <a:srgbClr val="848C4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NÄKÖALATTOMUUDESTA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1246035"/>
              <a:ext cx="13565918" cy="17959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331"/>
                </a:lnSpc>
              </a:pPr>
              <a:r>
                <a:rPr lang="en-US" sz="8093">
                  <a:solidFill>
                    <a:srgbClr val="000000"/>
                  </a:solidFill>
                  <a:latin typeface="Anton"/>
                  <a:ea typeface="Anton"/>
                  <a:cs typeface="Anton"/>
                  <a:sym typeface="Anton"/>
                </a:rPr>
                <a:t>TULEVAISUUSVALTAAN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4111108"/>
              <a:ext cx="13565918" cy="25090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711"/>
                </a:lnSpc>
              </a:pPr>
              <a:r>
                <a:rPr lang="en-US" sz="5508">
                  <a:solidFill>
                    <a:srgbClr val="000000"/>
                  </a:solidFill>
                  <a:latin typeface="Anton"/>
                  <a:ea typeface="Anton"/>
                  <a:cs typeface="Anton"/>
                  <a:sym typeface="Anton"/>
                </a:rPr>
                <a:t>Millaisista tulevaisuuksista uskallamme haaveilla?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3332734"/>
            <a:ext cx="16230600" cy="6029084"/>
            <a:chOff x="0" y="0"/>
            <a:chExt cx="21640800" cy="803877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347242" y="0"/>
              <a:ext cx="9740969" cy="3811848"/>
              <a:chOff x="0" y="0"/>
              <a:chExt cx="1858067" cy="72710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858067" cy="727101"/>
              </a:xfrm>
              <a:custGeom>
                <a:avLst/>
                <a:gdLst/>
                <a:ahLst/>
                <a:cxnLst/>
                <a:rect r="r" b="b" t="t" l="l"/>
                <a:pathLst>
                  <a:path h="727101" w="1858067">
                    <a:moveTo>
                      <a:pt x="55967" y="0"/>
                    </a:moveTo>
                    <a:lnTo>
                      <a:pt x="1802100" y="0"/>
                    </a:lnTo>
                    <a:cubicBezTo>
                      <a:pt x="1816944" y="0"/>
                      <a:pt x="1831179" y="5896"/>
                      <a:pt x="1841675" y="16392"/>
                    </a:cubicBezTo>
                    <a:cubicBezTo>
                      <a:pt x="1852171" y="26888"/>
                      <a:pt x="1858067" y="41124"/>
                      <a:pt x="1858067" y="55967"/>
                    </a:cubicBezTo>
                    <a:lnTo>
                      <a:pt x="1858067" y="671134"/>
                    </a:lnTo>
                    <a:cubicBezTo>
                      <a:pt x="1858067" y="685978"/>
                      <a:pt x="1852171" y="700213"/>
                      <a:pt x="1841675" y="710709"/>
                    </a:cubicBezTo>
                    <a:cubicBezTo>
                      <a:pt x="1831179" y="721205"/>
                      <a:pt x="1816944" y="727101"/>
                      <a:pt x="1802100" y="727101"/>
                    </a:cubicBezTo>
                    <a:lnTo>
                      <a:pt x="55967" y="727101"/>
                    </a:lnTo>
                    <a:cubicBezTo>
                      <a:pt x="41124" y="727101"/>
                      <a:pt x="26888" y="721205"/>
                      <a:pt x="16392" y="710709"/>
                    </a:cubicBezTo>
                    <a:cubicBezTo>
                      <a:pt x="5896" y="700213"/>
                      <a:pt x="0" y="685978"/>
                      <a:pt x="0" y="671134"/>
                    </a:cubicBezTo>
                    <a:lnTo>
                      <a:pt x="0" y="55967"/>
                    </a:lnTo>
                    <a:cubicBezTo>
                      <a:pt x="0" y="41124"/>
                      <a:pt x="5896" y="26888"/>
                      <a:pt x="16392" y="16392"/>
                    </a:cubicBezTo>
                    <a:cubicBezTo>
                      <a:pt x="26888" y="5896"/>
                      <a:pt x="41124" y="0"/>
                      <a:pt x="55967" y="0"/>
                    </a:cubicBezTo>
                    <a:close/>
                  </a:path>
                </a:pathLst>
              </a:custGeom>
              <a:solidFill>
                <a:srgbClr val="D6E0BE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38100"/>
                <a:ext cx="1858067" cy="76520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768772" y="286036"/>
              <a:ext cx="2912825" cy="2912813"/>
              <a:chOff x="0" y="0"/>
              <a:chExt cx="6350000" cy="6349975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6350000" cy="6349975"/>
              </a:xfrm>
              <a:custGeom>
                <a:avLst/>
                <a:gdLst/>
                <a:ahLst/>
                <a:cxnLst/>
                <a:rect r="r" b="b" t="t" l="l"/>
                <a:pathLst>
                  <a:path h="6349975" w="6350000">
                    <a:moveTo>
                      <a:pt x="6350000" y="3175025"/>
                    </a:moveTo>
                    <a:cubicBezTo>
                      <a:pt x="6350000" y="4928451"/>
                      <a:pt x="4928476" y="6349975"/>
                      <a:pt x="3175000" y="6349975"/>
                    </a:cubicBezTo>
                    <a:cubicBezTo>
                      <a:pt x="1421498" y="6349975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2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0" t="-16747" r="0" b="-16747"/>
                </a:stretch>
              </a:blipFill>
            </p:spPr>
          </p:sp>
        </p:grpSp>
        <p:sp>
          <p:nvSpPr>
            <p:cNvPr name="TextBox 8" id="8"/>
            <p:cNvSpPr txBox="true"/>
            <p:nvPr/>
          </p:nvSpPr>
          <p:spPr>
            <a:xfrm rot="0">
              <a:off x="4153923" y="699684"/>
              <a:ext cx="5266652" cy="6220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80"/>
                </a:lnSpc>
              </a:pPr>
              <a:r>
                <a:rPr lang="en-US" sz="2843">
                  <a:solidFill>
                    <a:srgbClr val="000000"/>
                  </a:solidFill>
                  <a:latin typeface="Anton"/>
                  <a:ea typeface="Anton"/>
                  <a:cs typeface="Anton"/>
                  <a:sym typeface="Anton"/>
                </a:rPr>
                <a:t>Ihmisten into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4153923" y="1473789"/>
              <a:ext cx="5902856" cy="18022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91"/>
                </a:lnSpc>
              </a:pPr>
              <a:r>
                <a:rPr lang="en-US" sz="1994" spc="7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Tulevaisuus kiinnostaa kaikkia. Erilaisten ihmisten keskinäiset keskustelut ovat luoneet ymmärrystä.</a:t>
              </a:r>
            </a:p>
          </p:txBody>
        </p:sp>
        <p:grpSp>
          <p:nvGrpSpPr>
            <p:cNvPr name="Group 10" id="10"/>
            <p:cNvGrpSpPr/>
            <p:nvPr/>
          </p:nvGrpSpPr>
          <p:grpSpPr>
            <a:xfrm rot="0">
              <a:off x="386697" y="4208519"/>
              <a:ext cx="9740969" cy="3830260"/>
              <a:chOff x="0" y="0"/>
              <a:chExt cx="1858067" cy="730613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858067" cy="730613"/>
              </a:xfrm>
              <a:custGeom>
                <a:avLst/>
                <a:gdLst/>
                <a:ahLst/>
                <a:cxnLst/>
                <a:rect r="r" b="b" t="t" l="l"/>
                <a:pathLst>
                  <a:path h="730613" w="1858067">
                    <a:moveTo>
                      <a:pt x="55967" y="0"/>
                    </a:moveTo>
                    <a:lnTo>
                      <a:pt x="1802100" y="0"/>
                    </a:lnTo>
                    <a:cubicBezTo>
                      <a:pt x="1816944" y="0"/>
                      <a:pt x="1831179" y="5896"/>
                      <a:pt x="1841675" y="16392"/>
                    </a:cubicBezTo>
                    <a:cubicBezTo>
                      <a:pt x="1852171" y="26888"/>
                      <a:pt x="1858067" y="41124"/>
                      <a:pt x="1858067" y="55967"/>
                    </a:cubicBezTo>
                    <a:lnTo>
                      <a:pt x="1858067" y="674646"/>
                    </a:lnTo>
                    <a:cubicBezTo>
                      <a:pt x="1858067" y="689490"/>
                      <a:pt x="1852171" y="703725"/>
                      <a:pt x="1841675" y="714221"/>
                    </a:cubicBezTo>
                    <a:cubicBezTo>
                      <a:pt x="1831179" y="724717"/>
                      <a:pt x="1816944" y="730613"/>
                      <a:pt x="1802100" y="730613"/>
                    </a:cubicBezTo>
                    <a:lnTo>
                      <a:pt x="55967" y="730613"/>
                    </a:lnTo>
                    <a:cubicBezTo>
                      <a:pt x="41124" y="730613"/>
                      <a:pt x="26888" y="724717"/>
                      <a:pt x="16392" y="714221"/>
                    </a:cubicBezTo>
                    <a:cubicBezTo>
                      <a:pt x="5896" y="703725"/>
                      <a:pt x="0" y="689490"/>
                      <a:pt x="0" y="674646"/>
                    </a:cubicBezTo>
                    <a:lnTo>
                      <a:pt x="0" y="55967"/>
                    </a:lnTo>
                    <a:cubicBezTo>
                      <a:pt x="0" y="41124"/>
                      <a:pt x="5896" y="26888"/>
                      <a:pt x="16392" y="16392"/>
                    </a:cubicBezTo>
                    <a:cubicBezTo>
                      <a:pt x="26888" y="5896"/>
                      <a:pt x="41124" y="0"/>
                      <a:pt x="55967" y="0"/>
                    </a:cubicBezTo>
                    <a:close/>
                  </a:path>
                </a:pathLst>
              </a:custGeom>
              <a:solidFill>
                <a:srgbClr val="D6E0BE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38100"/>
                <a:ext cx="1858067" cy="76871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13" id="13"/>
            <p:cNvSpPr txBox="true"/>
            <p:nvPr/>
          </p:nvSpPr>
          <p:spPr>
            <a:xfrm rot="0">
              <a:off x="4153923" y="4973961"/>
              <a:ext cx="5266652" cy="6220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80"/>
                </a:lnSpc>
              </a:pPr>
              <a:r>
                <a:rPr lang="en-US" sz="2843">
                  <a:solidFill>
                    <a:srgbClr val="000000"/>
                  </a:solidFill>
                  <a:latin typeface="Anton"/>
                  <a:ea typeface="Anton"/>
                  <a:cs typeface="Anton"/>
                  <a:sym typeface="Anton"/>
                </a:rPr>
                <a:t>Kaipuu pehmeisiin arvoihin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4153923" y="5813402"/>
              <a:ext cx="5902856" cy="13419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91"/>
                </a:lnSpc>
              </a:pPr>
              <a:r>
                <a:rPr lang="en-US" sz="1994" spc="7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Tulevaisuuden visioihin kuului lähes aina asioita kuten toivo, rakkaus ja toisten ihmisten seura.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0">
              <a:off x="11528843" y="0"/>
              <a:ext cx="9740969" cy="3811848"/>
              <a:chOff x="0" y="0"/>
              <a:chExt cx="1858067" cy="72710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858067" cy="727101"/>
              </a:xfrm>
              <a:custGeom>
                <a:avLst/>
                <a:gdLst/>
                <a:ahLst/>
                <a:cxnLst/>
                <a:rect r="r" b="b" t="t" l="l"/>
                <a:pathLst>
                  <a:path h="727101" w="1858067">
                    <a:moveTo>
                      <a:pt x="55967" y="0"/>
                    </a:moveTo>
                    <a:lnTo>
                      <a:pt x="1802100" y="0"/>
                    </a:lnTo>
                    <a:cubicBezTo>
                      <a:pt x="1816944" y="0"/>
                      <a:pt x="1831179" y="5896"/>
                      <a:pt x="1841675" y="16392"/>
                    </a:cubicBezTo>
                    <a:cubicBezTo>
                      <a:pt x="1852171" y="26888"/>
                      <a:pt x="1858067" y="41124"/>
                      <a:pt x="1858067" y="55967"/>
                    </a:cubicBezTo>
                    <a:lnTo>
                      <a:pt x="1858067" y="671134"/>
                    </a:lnTo>
                    <a:cubicBezTo>
                      <a:pt x="1858067" y="685978"/>
                      <a:pt x="1852171" y="700213"/>
                      <a:pt x="1841675" y="710709"/>
                    </a:cubicBezTo>
                    <a:cubicBezTo>
                      <a:pt x="1831179" y="721205"/>
                      <a:pt x="1816944" y="727101"/>
                      <a:pt x="1802100" y="727101"/>
                    </a:cubicBezTo>
                    <a:lnTo>
                      <a:pt x="55967" y="727101"/>
                    </a:lnTo>
                    <a:cubicBezTo>
                      <a:pt x="41124" y="727101"/>
                      <a:pt x="26888" y="721205"/>
                      <a:pt x="16392" y="710709"/>
                    </a:cubicBezTo>
                    <a:cubicBezTo>
                      <a:pt x="5896" y="700213"/>
                      <a:pt x="0" y="685978"/>
                      <a:pt x="0" y="671134"/>
                    </a:cubicBezTo>
                    <a:lnTo>
                      <a:pt x="0" y="55967"/>
                    </a:lnTo>
                    <a:cubicBezTo>
                      <a:pt x="0" y="41124"/>
                      <a:pt x="5896" y="26888"/>
                      <a:pt x="16392" y="16392"/>
                    </a:cubicBezTo>
                    <a:cubicBezTo>
                      <a:pt x="26888" y="5896"/>
                      <a:pt x="41124" y="0"/>
                      <a:pt x="55967" y="0"/>
                    </a:cubicBezTo>
                    <a:close/>
                  </a:path>
                </a:pathLst>
              </a:custGeom>
              <a:solidFill>
                <a:srgbClr val="D6E0BE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1858067" cy="76520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11515692" y="4208519"/>
              <a:ext cx="9740969" cy="3830260"/>
              <a:chOff x="0" y="0"/>
              <a:chExt cx="1858067" cy="730613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858067" cy="730613"/>
              </a:xfrm>
              <a:custGeom>
                <a:avLst/>
                <a:gdLst/>
                <a:ahLst/>
                <a:cxnLst/>
                <a:rect r="r" b="b" t="t" l="l"/>
                <a:pathLst>
                  <a:path h="730613" w="1858067">
                    <a:moveTo>
                      <a:pt x="55967" y="0"/>
                    </a:moveTo>
                    <a:lnTo>
                      <a:pt x="1802100" y="0"/>
                    </a:lnTo>
                    <a:cubicBezTo>
                      <a:pt x="1816944" y="0"/>
                      <a:pt x="1831179" y="5896"/>
                      <a:pt x="1841675" y="16392"/>
                    </a:cubicBezTo>
                    <a:cubicBezTo>
                      <a:pt x="1852171" y="26888"/>
                      <a:pt x="1858067" y="41124"/>
                      <a:pt x="1858067" y="55967"/>
                    </a:cubicBezTo>
                    <a:lnTo>
                      <a:pt x="1858067" y="674646"/>
                    </a:lnTo>
                    <a:cubicBezTo>
                      <a:pt x="1858067" y="689490"/>
                      <a:pt x="1852171" y="703725"/>
                      <a:pt x="1841675" y="714221"/>
                    </a:cubicBezTo>
                    <a:cubicBezTo>
                      <a:pt x="1831179" y="724717"/>
                      <a:pt x="1816944" y="730613"/>
                      <a:pt x="1802100" y="730613"/>
                    </a:cubicBezTo>
                    <a:lnTo>
                      <a:pt x="55967" y="730613"/>
                    </a:lnTo>
                    <a:cubicBezTo>
                      <a:pt x="41124" y="730613"/>
                      <a:pt x="26888" y="724717"/>
                      <a:pt x="16392" y="714221"/>
                    </a:cubicBezTo>
                    <a:cubicBezTo>
                      <a:pt x="5896" y="703725"/>
                      <a:pt x="0" y="689490"/>
                      <a:pt x="0" y="674646"/>
                    </a:cubicBezTo>
                    <a:lnTo>
                      <a:pt x="0" y="55967"/>
                    </a:lnTo>
                    <a:cubicBezTo>
                      <a:pt x="0" y="41124"/>
                      <a:pt x="5896" y="26888"/>
                      <a:pt x="16392" y="16392"/>
                    </a:cubicBezTo>
                    <a:cubicBezTo>
                      <a:pt x="26888" y="5896"/>
                      <a:pt x="41124" y="0"/>
                      <a:pt x="55967" y="0"/>
                    </a:cubicBezTo>
                    <a:close/>
                  </a:path>
                </a:pathLst>
              </a:custGeom>
              <a:solidFill>
                <a:srgbClr val="D6E0BE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38100"/>
                <a:ext cx="1858067" cy="76871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15177705" y="4973961"/>
              <a:ext cx="5266652" cy="6220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80"/>
                </a:lnSpc>
              </a:pPr>
              <a:r>
                <a:rPr lang="en-US" sz="2843">
                  <a:solidFill>
                    <a:srgbClr val="000000"/>
                  </a:solidFill>
                  <a:latin typeface="Anton"/>
                  <a:ea typeface="Anton"/>
                  <a:cs typeface="Anton"/>
                  <a:sym typeface="Anton"/>
                </a:rPr>
                <a:t>Kyllästyminen jakolinjoihin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15177705" y="5813402"/>
              <a:ext cx="5902856" cy="4213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91"/>
                </a:lnSpc>
              </a:pPr>
            </a:p>
          </p:txBody>
        </p:sp>
        <p:grpSp>
          <p:nvGrpSpPr>
            <p:cNvPr name="Group 23" id="23"/>
            <p:cNvGrpSpPr/>
            <p:nvPr/>
          </p:nvGrpSpPr>
          <p:grpSpPr>
            <a:xfrm rot="0">
              <a:off x="0" y="0"/>
              <a:ext cx="3830260" cy="3830260"/>
              <a:chOff x="0" y="0"/>
              <a:chExt cx="812800" cy="8128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64189" y="0"/>
                    </a:moveTo>
                    <a:lnTo>
                      <a:pt x="748611" y="0"/>
                    </a:lnTo>
                    <a:cubicBezTo>
                      <a:pt x="784061" y="0"/>
                      <a:pt x="812800" y="28739"/>
                      <a:pt x="812800" y="64189"/>
                    </a:cubicBezTo>
                    <a:lnTo>
                      <a:pt x="812800" y="748611"/>
                    </a:lnTo>
                    <a:cubicBezTo>
                      <a:pt x="812800" y="784061"/>
                      <a:pt x="784061" y="812800"/>
                      <a:pt x="748611" y="812800"/>
                    </a:cubicBezTo>
                    <a:lnTo>
                      <a:pt x="64189" y="812800"/>
                    </a:lnTo>
                    <a:cubicBezTo>
                      <a:pt x="28739" y="812800"/>
                      <a:pt x="0" y="784061"/>
                      <a:pt x="0" y="748611"/>
                    </a:cubicBezTo>
                    <a:lnTo>
                      <a:pt x="0" y="64189"/>
                    </a:lnTo>
                    <a:cubicBezTo>
                      <a:pt x="0" y="28739"/>
                      <a:pt x="28739" y="0"/>
                      <a:pt x="64189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0" t="-16747" r="0" b="-16747"/>
                </a:stretch>
              </a:blipFill>
            </p:spPr>
          </p:sp>
        </p:grpSp>
        <p:sp>
          <p:nvSpPr>
            <p:cNvPr name="TextBox 25" id="25"/>
            <p:cNvSpPr txBox="true"/>
            <p:nvPr/>
          </p:nvSpPr>
          <p:spPr>
            <a:xfrm rot="0">
              <a:off x="15190856" y="765442"/>
              <a:ext cx="5902856" cy="6220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80"/>
                </a:lnSpc>
              </a:pPr>
              <a:r>
                <a:rPr lang="en-US" sz="2843">
                  <a:solidFill>
                    <a:srgbClr val="000000"/>
                  </a:solidFill>
                  <a:latin typeface="Anton"/>
                  <a:ea typeface="Anton"/>
                  <a:cs typeface="Anton"/>
                  <a:sym typeface="Anton"/>
                </a:rPr>
                <a:t>Tulevaisuusajattelun voima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15190856" y="1604883"/>
              <a:ext cx="6449944" cy="13419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91"/>
                </a:lnSpc>
              </a:pPr>
              <a:r>
                <a:rPr lang="en-US" sz="1994" spc="7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Tulevaisuuskeskustelut tukevat ideointia, suunnittelua, strategia-työtä ja hyvinvointikertomusta.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15190856" y="5810745"/>
              <a:ext cx="6078955" cy="13419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91"/>
                </a:lnSpc>
              </a:pPr>
              <a:r>
                <a:rPr lang="en-US" sz="1994" spc="7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Työttömät kokevat olevansa taakka, vanhukset kuluerä, </a:t>
              </a:r>
            </a:p>
            <a:p>
              <a:pPr algn="l">
                <a:lnSpc>
                  <a:spcPts val="2791"/>
                </a:lnSpc>
              </a:pPr>
              <a:r>
                <a:rPr lang="en-US" sz="1994" spc="7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nuorten ja perheiden ääni ei kuulu.</a:t>
              </a:r>
            </a:p>
          </p:txBody>
        </p:sp>
        <p:grpSp>
          <p:nvGrpSpPr>
            <p:cNvPr name="Group 28" id="28"/>
            <p:cNvGrpSpPr/>
            <p:nvPr/>
          </p:nvGrpSpPr>
          <p:grpSpPr>
            <a:xfrm rot="0">
              <a:off x="13152" y="4208519"/>
              <a:ext cx="3830260" cy="3830260"/>
              <a:chOff x="0" y="0"/>
              <a:chExt cx="812800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64189" y="0"/>
                    </a:moveTo>
                    <a:lnTo>
                      <a:pt x="748611" y="0"/>
                    </a:lnTo>
                    <a:cubicBezTo>
                      <a:pt x="784061" y="0"/>
                      <a:pt x="812800" y="28739"/>
                      <a:pt x="812800" y="64189"/>
                    </a:cubicBezTo>
                    <a:lnTo>
                      <a:pt x="812800" y="748611"/>
                    </a:lnTo>
                    <a:cubicBezTo>
                      <a:pt x="812800" y="784061"/>
                      <a:pt x="784061" y="812800"/>
                      <a:pt x="748611" y="812800"/>
                    </a:cubicBezTo>
                    <a:lnTo>
                      <a:pt x="64189" y="812800"/>
                    </a:lnTo>
                    <a:cubicBezTo>
                      <a:pt x="28739" y="812800"/>
                      <a:pt x="0" y="784061"/>
                      <a:pt x="0" y="748611"/>
                    </a:cubicBezTo>
                    <a:lnTo>
                      <a:pt x="0" y="64189"/>
                    </a:lnTo>
                    <a:cubicBezTo>
                      <a:pt x="0" y="28739"/>
                      <a:pt x="28739" y="0"/>
                      <a:pt x="64189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0" t="0" r="0" b="-19825"/>
                </a:stretch>
              </a:blipFill>
            </p:spPr>
          </p:sp>
        </p:grpSp>
        <p:grpSp>
          <p:nvGrpSpPr>
            <p:cNvPr name="Group 30" id="30"/>
            <p:cNvGrpSpPr/>
            <p:nvPr/>
          </p:nvGrpSpPr>
          <p:grpSpPr>
            <a:xfrm rot="0">
              <a:off x="10858616" y="0"/>
              <a:ext cx="3830260" cy="3830260"/>
              <a:chOff x="0" y="0"/>
              <a:chExt cx="812800" cy="8128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64189" y="0"/>
                    </a:moveTo>
                    <a:lnTo>
                      <a:pt x="748611" y="0"/>
                    </a:lnTo>
                    <a:cubicBezTo>
                      <a:pt x="784061" y="0"/>
                      <a:pt x="812800" y="28739"/>
                      <a:pt x="812800" y="64189"/>
                    </a:cubicBezTo>
                    <a:lnTo>
                      <a:pt x="812800" y="748611"/>
                    </a:lnTo>
                    <a:cubicBezTo>
                      <a:pt x="812800" y="784061"/>
                      <a:pt x="784061" y="812800"/>
                      <a:pt x="748611" y="812800"/>
                    </a:cubicBezTo>
                    <a:lnTo>
                      <a:pt x="64189" y="812800"/>
                    </a:lnTo>
                    <a:cubicBezTo>
                      <a:pt x="28739" y="812800"/>
                      <a:pt x="0" y="784061"/>
                      <a:pt x="0" y="748611"/>
                    </a:cubicBezTo>
                    <a:lnTo>
                      <a:pt x="0" y="64189"/>
                    </a:lnTo>
                    <a:cubicBezTo>
                      <a:pt x="0" y="28739"/>
                      <a:pt x="28739" y="0"/>
                      <a:pt x="64189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0" t="-2380" r="0" b="-2380"/>
                </a:stretch>
              </a:blipFill>
            </p:spPr>
          </p:sp>
        </p:grpSp>
        <p:grpSp>
          <p:nvGrpSpPr>
            <p:cNvPr name="Group 32" id="32"/>
            <p:cNvGrpSpPr/>
            <p:nvPr/>
          </p:nvGrpSpPr>
          <p:grpSpPr>
            <a:xfrm rot="0">
              <a:off x="10858616" y="4208519"/>
              <a:ext cx="3830260" cy="3830260"/>
              <a:chOff x="0" y="0"/>
              <a:chExt cx="812800" cy="8128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64189" y="0"/>
                    </a:moveTo>
                    <a:lnTo>
                      <a:pt x="748611" y="0"/>
                    </a:lnTo>
                    <a:cubicBezTo>
                      <a:pt x="784061" y="0"/>
                      <a:pt x="812800" y="28739"/>
                      <a:pt x="812800" y="64189"/>
                    </a:cubicBezTo>
                    <a:lnTo>
                      <a:pt x="812800" y="748611"/>
                    </a:lnTo>
                    <a:cubicBezTo>
                      <a:pt x="812800" y="784061"/>
                      <a:pt x="784061" y="812800"/>
                      <a:pt x="748611" y="812800"/>
                    </a:cubicBezTo>
                    <a:lnTo>
                      <a:pt x="64189" y="812800"/>
                    </a:lnTo>
                    <a:cubicBezTo>
                      <a:pt x="28739" y="812800"/>
                      <a:pt x="0" y="784061"/>
                      <a:pt x="0" y="748611"/>
                    </a:cubicBezTo>
                    <a:lnTo>
                      <a:pt x="0" y="64189"/>
                    </a:lnTo>
                    <a:cubicBezTo>
                      <a:pt x="0" y="28739"/>
                      <a:pt x="28739" y="0"/>
                      <a:pt x="64189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0" t="-16747" r="0" b="-16747"/>
                </a:stretch>
              </a:blipFill>
            </p:spPr>
          </p:sp>
        </p:grpSp>
      </p:grpSp>
      <p:sp>
        <p:nvSpPr>
          <p:cNvPr name="Freeform 34" id="34"/>
          <p:cNvSpPr/>
          <p:nvPr/>
        </p:nvSpPr>
        <p:spPr>
          <a:xfrm flipH="false" flipV="false" rot="0">
            <a:off x="9561178" y="2140746"/>
            <a:ext cx="4736809" cy="922981"/>
          </a:xfrm>
          <a:custGeom>
            <a:avLst/>
            <a:gdLst/>
            <a:ahLst/>
            <a:cxnLst/>
            <a:rect r="r" b="b" t="t" l="l"/>
            <a:pathLst>
              <a:path h="922981" w="4736809">
                <a:moveTo>
                  <a:pt x="0" y="0"/>
                </a:moveTo>
                <a:lnTo>
                  <a:pt x="4736809" y="0"/>
                </a:lnTo>
                <a:lnTo>
                  <a:pt x="4736809" y="922981"/>
                </a:lnTo>
                <a:lnTo>
                  <a:pt x="0" y="9229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0" y="799861"/>
            <a:ext cx="18288000" cy="1327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18"/>
              </a:lnSpc>
            </a:pPr>
            <a:r>
              <a:rPr lang="en-US" sz="7727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Havaintoja keskusteluista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4072797" y="2248548"/>
            <a:ext cx="10161456" cy="688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35"/>
              </a:lnSpc>
            </a:pPr>
            <a:r>
              <a:rPr lang="en-US" sz="4025" spc="16">
                <a:solidFill>
                  <a:srgbClr val="848C40"/>
                </a:solidFill>
                <a:latin typeface="Anton"/>
                <a:ea typeface="Anton"/>
                <a:cs typeface="Anton"/>
                <a:sym typeface="Anton"/>
              </a:rPr>
              <a:t>Mitkä asiat yllättivät?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085850"/>
            <a:ext cx="15210501" cy="1793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76"/>
              </a:lnSpc>
            </a:pPr>
            <a:r>
              <a:rPr lang="en-US" sz="61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Miten tulevaisuuskeskusteluja </a:t>
            </a:r>
          </a:p>
          <a:p>
            <a:pPr algn="l">
              <a:lnSpc>
                <a:spcPts val="7076"/>
              </a:lnSpc>
            </a:pPr>
            <a:r>
              <a:rPr lang="en-US" sz="61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voitaisiin hyödyntää kylissä?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1104164" y="1099075"/>
            <a:ext cx="6155136" cy="1199345"/>
            <a:chOff x="0" y="0"/>
            <a:chExt cx="6429883" cy="125288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429883" cy="1252855"/>
            </a:xfrm>
            <a:custGeom>
              <a:avLst/>
              <a:gdLst/>
              <a:ahLst/>
              <a:cxnLst/>
              <a:rect r="r" b="b" t="t" l="l"/>
              <a:pathLst>
                <a:path h="1252855" w="6429883">
                  <a:moveTo>
                    <a:pt x="0" y="0"/>
                  </a:moveTo>
                  <a:lnTo>
                    <a:pt x="6429883" y="0"/>
                  </a:lnTo>
                  <a:lnTo>
                    <a:pt x="6429883" y="1252855"/>
                  </a:lnTo>
                  <a:lnTo>
                    <a:pt x="0" y="1252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99" r="0" b="-301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3311290"/>
            <a:ext cx="7856434" cy="4498816"/>
            <a:chOff x="0" y="0"/>
            <a:chExt cx="2069184" cy="118487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069184" cy="1184873"/>
            </a:xfrm>
            <a:custGeom>
              <a:avLst/>
              <a:gdLst/>
              <a:ahLst/>
              <a:cxnLst/>
              <a:rect r="r" b="b" t="t" l="l"/>
              <a:pathLst>
                <a:path h="1184873" w="2069184">
                  <a:moveTo>
                    <a:pt x="0" y="0"/>
                  </a:moveTo>
                  <a:lnTo>
                    <a:pt x="2069184" y="0"/>
                  </a:lnTo>
                  <a:lnTo>
                    <a:pt x="2069184" y="1184873"/>
                  </a:lnTo>
                  <a:lnTo>
                    <a:pt x="0" y="1184873"/>
                  </a:lnTo>
                  <a:close/>
                </a:path>
              </a:pathLst>
            </a:custGeom>
            <a:solidFill>
              <a:srgbClr val="D6E0BE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2069184" cy="11848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94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144000" y="3311290"/>
            <a:ext cx="8115300" cy="4070191"/>
            <a:chOff x="0" y="0"/>
            <a:chExt cx="2137363" cy="107198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37363" cy="1071984"/>
            </a:xfrm>
            <a:custGeom>
              <a:avLst/>
              <a:gdLst/>
              <a:ahLst/>
              <a:cxnLst/>
              <a:rect r="r" b="b" t="t" l="l"/>
              <a:pathLst>
                <a:path h="1071984" w="2137363">
                  <a:moveTo>
                    <a:pt x="0" y="0"/>
                  </a:moveTo>
                  <a:lnTo>
                    <a:pt x="2137363" y="0"/>
                  </a:lnTo>
                  <a:lnTo>
                    <a:pt x="2137363" y="1071984"/>
                  </a:lnTo>
                  <a:lnTo>
                    <a:pt x="0" y="1071984"/>
                  </a:lnTo>
                  <a:close/>
                </a:path>
              </a:pathLst>
            </a:custGeom>
            <a:solidFill>
              <a:srgbClr val="DCDCD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0"/>
              <a:ext cx="2137363" cy="10719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94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9543995" y="3658956"/>
            <a:ext cx="7334360" cy="3472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9"/>
              </a:lnSpc>
              <a:spcBef>
                <a:spcPct val="0"/>
              </a:spcBef>
            </a:pPr>
            <a:r>
              <a:rPr lang="en-US" b="true" sz="2904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Tulevaisuuskeskustelu voi synnyttää pieniä, mutta ratkaisevia tekoja</a:t>
            </a:r>
          </a:p>
          <a:p>
            <a:pPr algn="l" marL="627050" indent="-313525" lvl="1">
              <a:lnSpc>
                <a:spcPts val="3369"/>
              </a:lnSpc>
              <a:buFont typeface="Arial"/>
              <a:buChar char="•"/>
            </a:pPr>
            <a:r>
              <a:rPr lang="en-US" sz="290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uusia yhteiskäytön malleja</a:t>
            </a:r>
          </a:p>
          <a:p>
            <a:pPr algn="l" marL="627050" indent="-313525" lvl="1">
              <a:lnSpc>
                <a:spcPts val="3369"/>
              </a:lnSpc>
              <a:buFont typeface="Arial"/>
              <a:buChar char="•"/>
            </a:pPr>
            <a:r>
              <a:rPr lang="en-US" sz="290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tilojen avaamista kokeiluille</a:t>
            </a:r>
          </a:p>
          <a:p>
            <a:pPr algn="l" marL="627050" indent="-313525" lvl="1">
              <a:lnSpc>
                <a:spcPts val="3369"/>
              </a:lnSpc>
              <a:buFont typeface="Arial"/>
              <a:buChar char="•"/>
            </a:pPr>
            <a:r>
              <a:rPr lang="en-US" sz="290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tapahtumia, jotka tuovat näkyvyyttä</a:t>
            </a:r>
          </a:p>
          <a:p>
            <a:pPr algn="l" marL="627050" indent="-313525" lvl="1">
              <a:lnSpc>
                <a:spcPts val="3369"/>
              </a:lnSpc>
              <a:buFont typeface="Arial"/>
              <a:buChar char="•"/>
            </a:pPr>
            <a:r>
              <a:rPr lang="en-US" sz="290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uudenlaista tarinaa kylästä</a:t>
            </a:r>
          </a:p>
          <a:p>
            <a:pPr algn="l">
              <a:lnSpc>
                <a:spcPts val="1044"/>
              </a:lnSpc>
            </a:pPr>
          </a:p>
          <a:p>
            <a:pPr algn="l">
              <a:lnSpc>
                <a:spcPts val="3369"/>
              </a:lnSpc>
              <a:spcBef>
                <a:spcPct val="0"/>
              </a:spcBef>
            </a:pPr>
            <a:r>
              <a:rPr lang="en-US" sz="290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lang="en-US" sz="290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ylissä yksi hyvä idea voi muuttaa koko ilmapiirin.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26435" y="3601806"/>
            <a:ext cx="8533528" cy="43104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3"/>
              </a:lnSpc>
            </a:pPr>
            <a:r>
              <a:rPr lang="en-US" sz="28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Tulevaisuustyö ei ole vain kyläläisiä </a:t>
            </a:r>
          </a:p>
          <a:p>
            <a:pPr algn="l">
              <a:lnSpc>
                <a:spcPts val="3363"/>
              </a:lnSpc>
            </a:pPr>
            <a:r>
              <a:rPr lang="en-US" sz="28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varten</a:t>
            </a:r>
          </a:p>
          <a:p>
            <a:pPr algn="l" marL="626109" indent="-313054" lvl="1">
              <a:lnSpc>
                <a:spcPts val="3363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entisiä kyläläisiä</a:t>
            </a:r>
          </a:p>
          <a:p>
            <a:pPr algn="l" marL="626109" indent="-313054" lvl="1">
              <a:lnSpc>
                <a:spcPts val="3363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mökkiläisiä</a:t>
            </a:r>
          </a:p>
          <a:p>
            <a:pPr algn="l" marL="626109" indent="-313054" lvl="1">
              <a:lnSpc>
                <a:spcPts val="3363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etätyöläisiä</a:t>
            </a:r>
          </a:p>
          <a:p>
            <a:pPr algn="l" marL="626109" indent="-313054" lvl="1">
              <a:lnSpc>
                <a:spcPts val="3363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nuoria, jotka ovat lähteneet pois</a:t>
            </a:r>
          </a:p>
          <a:p>
            <a:pPr algn="l" marL="626109" indent="-313054" lvl="1">
              <a:lnSpc>
                <a:spcPts val="3363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ulkopuolisia“tuoreita katseita”</a:t>
            </a:r>
          </a:p>
          <a:p>
            <a:pPr algn="l">
              <a:lnSpc>
                <a:spcPts val="1044"/>
              </a:lnSpc>
            </a:pPr>
          </a:p>
          <a:p>
            <a:pPr algn="l">
              <a:lnSpc>
                <a:spcPts val="3363"/>
              </a:lnSpc>
            </a:pPr>
            <a:r>
              <a:rPr lang="en-US" sz="28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Ulkopuolinen näkökulma voi auttaa näkemään asiat uudessa valossa.</a:t>
            </a:r>
          </a:p>
          <a:p>
            <a:pPr algn="l">
              <a:lnSpc>
                <a:spcPts val="3364"/>
              </a:lnSpc>
              <a:spcBef>
                <a:spcPct val="0"/>
              </a:spcBef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8036123"/>
            <a:ext cx="10641323" cy="1614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4"/>
              </a:lnSpc>
            </a:pPr>
            <a:r>
              <a:rPr lang="en-US" sz="2900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Katse puutteista mahdollisuuksiin</a:t>
            </a:r>
          </a:p>
          <a:p>
            <a:pPr algn="l">
              <a:lnSpc>
                <a:spcPts val="3204"/>
              </a:lnSpc>
            </a:pPr>
            <a:r>
              <a:rPr lang="en-US" sz="276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Monesti puhe jumittuu helposti väestökatoon ja </a:t>
            </a:r>
          </a:p>
          <a:p>
            <a:pPr algn="l">
              <a:lnSpc>
                <a:spcPts val="3204"/>
              </a:lnSpc>
            </a:pPr>
            <a:r>
              <a:rPr lang="en-US" sz="276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tyhjiin taloihin. Tulevaisuusajattelussa puutteita </a:t>
            </a:r>
          </a:p>
          <a:p>
            <a:pPr algn="l">
              <a:lnSpc>
                <a:spcPts val="3204"/>
              </a:lnSpc>
            </a:pPr>
            <a:r>
              <a:rPr lang="en-US" sz="276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ei kielletä, mutta kysymys muuttuu: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543995" y="7832873"/>
            <a:ext cx="7715305" cy="1839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7375" indent="-378688" lvl="1">
              <a:lnSpc>
                <a:spcPts val="4911"/>
              </a:lnSpc>
              <a:buFont typeface="Arial"/>
              <a:buChar char="•"/>
            </a:pPr>
            <a:r>
              <a:rPr lang="en-US" sz="3507" spc="14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Mitä meillä on, mitä muualla ei ole?</a:t>
            </a:r>
          </a:p>
          <a:p>
            <a:pPr algn="l" marL="757375" indent="-378688" lvl="1">
              <a:lnSpc>
                <a:spcPts val="4911"/>
              </a:lnSpc>
              <a:buFont typeface="Arial"/>
              <a:buChar char="•"/>
            </a:pPr>
            <a:r>
              <a:rPr lang="en-US" sz="3507" spc="14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Mitä nämä olosuhteet mahdollistavat, </a:t>
            </a:r>
          </a:p>
          <a:p>
            <a:pPr algn="l">
              <a:lnSpc>
                <a:spcPts val="4911"/>
              </a:lnSpc>
            </a:pPr>
            <a:r>
              <a:rPr lang="en-US" sz="3507" spc="14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      </a:t>
            </a:r>
            <a:r>
              <a:rPr lang="en-US" sz="3507" spc="14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eivät vain estä?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200787" y="9540002"/>
            <a:ext cx="1655159" cy="322040"/>
            <a:chOff x="0" y="0"/>
            <a:chExt cx="2206879" cy="429387"/>
          </a:xfrm>
        </p:grpSpPr>
        <p:sp>
          <p:nvSpPr>
            <p:cNvPr name="Freeform 3" id="3" descr="SITRA_BLACK.png"/>
            <p:cNvSpPr/>
            <p:nvPr/>
          </p:nvSpPr>
          <p:spPr>
            <a:xfrm flipH="false" flipV="false" rot="0">
              <a:off x="0" y="0"/>
              <a:ext cx="2206879" cy="429387"/>
            </a:xfrm>
            <a:custGeom>
              <a:avLst/>
              <a:gdLst/>
              <a:ahLst/>
              <a:cxnLst/>
              <a:rect r="r" b="b" t="t" l="l"/>
              <a:pathLst>
                <a:path h="429387" w="2206879">
                  <a:moveTo>
                    <a:pt x="0" y="0"/>
                  </a:moveTo>
                  <a:lnTo>
                    <a:pt x="2206879" y="0"/>
                  </a:lnTo>
                  <a:lnTo>
                    <a:pt x="2206879" y="429387"/>
                  </a:lnTo>
                  <a:lnTo>
                    <a:pt x="0" y="429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363" r="0" b="-36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95954"/>
            <a:chOff x="0" y="0"/>
            <a:chExt cx="24384000" cy="1372793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27937"/>
            </a:xfrm>
            <a:custGeom>
              <a:avLst/>
              <a:gdLst/>
              <a:ahLst/>
              <a:cxnLst/>
              <a:rect r="r" b="b" t="t" l="l"/>
              <a:pathLst>
                <a:path h="13727937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27937"/>
                  </a:lnTo>
                  <a:lnTo>
                    <a:pt x="0" y="13727937"/>
                  </a:lnTo>
                  <a:close/>
                </a:path>
              </a:pathLst>
            </a:custGeom>
            <a:solidFill>
              <a:srgbClr val="848C4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0" y="2038312"/>
            <a:ext cx="18288000" cy="6858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100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Unelmat ja toiveet muokkaavat tulevaisuutta</a:t>
            </a:r>
          </a:p>
          <a:p>
            <a:pPr algn="ctr">
              <a:lnSpc>
                <a:spcPts val="3436"/>
              </a:lnSpc>
            </a:pPr>
          </a:p>
          <a:p>
            <a:pPr algn="ctr">
              <a:lnSpc>
                <a:spcPts val="7434"/>
              </a:lnSpc>
            </a:pPr>
            <a:r>
              <a:rPr lang="en-US" sz="6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- naisten äänioikeus ja jokamiehen </a:t>
            </a:r>
          </a:p>
          <a:p>
            <a:pPr algn="ctr">
              <a:lnSpc>
                <a:spcPts val="7434"/>
              </a:lnSpc>
            </a:pPr>
            <a:r>
              <a:rPr lang="en-US" sz="6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oikeudet olivat joskus vain unelmia</a:t>
            </a:r>
          </a:p>
          <a:p>
            <a:pPr algn="ctr">
              <a:lnSpc>
                <a:spcPts val="4076"/>
              </a:lnSpc>
            </a:pPr>
          </a:p>
          <a:p>
            <a:pPr algn="ctr">
              <a:lnSpc>
                <a:spcPts val="7679"/>
              </a:lnSpc>
            </a:pPr>
            <a:r>
              <a:rPr lang="en-US" sz="6400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Uskalla unelmoida!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633129" y="795861"/>
            <a:ext cx="13021723" cy="9491091"/>
            <a:chOff x="0" y="0"/>
            <a:chExt cx="17362297" cy="12654788"/>
          </a:xfrm>
        </p:grpSpPr>
        <p:sp>
          <p:nvSpPr>
            <p:cNvPr name="Freeform 3" id="3" descr="A picture containing rectangle  Description automatically generated"/>
            <p:cNvSpPr/>
            <p:nvPr/>
          </p:nvSpPr>
          <p:spPr>
            <a:xfrm flipH="false" flipV="false" rot="0">
              <a:off x="0" y="0"/>
              <a:ext cx="17362297" cy="12654788"/>
            </a:xfrm>
            <a:custGeom>
              <a:avLst/>
              <a:gdLst/>
              <a:ahLst/>
              <a:cxnLst/>
              <a:rect r="r" b="b" t="t" l="l"/>
              <a:pathLst>
                <a:path h="12654788" w="17362297">
                  <a:moveTo>
                    <a:pt x="0" y="0"/>
                  </a:moveTo>
                  <a:lnTo>
                    <a:pt x="17362297" y="0"/>
                  </a:lnTo>
                  <a:lnTo>
                    <a:pt x="17362297" y="12654788"/>
                  </a:lnTo>
                  <a:lnTo>
                    <a:pt x="0" y="12654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9" r="0" b="-19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0" y="2158898"/>
            <a:ext cx="18288000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20"/>
              </a:lnSpc>
            </a:pPr>
            <a:r>
              <a:rPr lang="en-US" sz="7100" spc="11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Mistä löydän lisää työkaluja 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349601" y="3531577"/>
            <a:ext cx="10748065" cy="6243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29"/>
              </a:lnSpc>
            </a:pPr>
            <a:r>
              <a:rPr lang="en-US" b="true" sz="2941" spc="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Landen kaiku:n Tulevaisuusvalta-manuaali</a:t>
            </a:r>
          </a:p>
          <a:p>
            <a:pPr algn="ctr">
              <a:lnSpc>
                <a:spcPts val="3529"/>
              </a:lnSpc>
            </a:pPr>
            <a:r>
              <a:rPr lang="en-US" sz="2941" spc="2" u="sng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  <a:hlinkClick r:id="rId3" tooltip="https://www.landenkaiku.fi/tulevaisuusvalta-manuaali/"/>
              </a:rPr>
              <a:t>https://www.landenkaiku.fi/tulevaisuusvalta-manuaali/</a:t>
            </a:r>
          </a:p>
          <a:p>
            <a:pPr algn="ctr">
              <a:lnSpc>
                <a:spcPts val="3529"/>
              </a:lnSpc>
            </a:pPr>
          </a:p>
          <a:p>
            <a:pPr algn="ctr">
              <a:lnSpc>
                <a:spcPts val="3529"/>
              </a:lnSpc>
            </a:pPr>
            <a:r>
              <a:rPr lang="en-US" b="true" sz="2941" spc="5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Tulevaisuuden tekijän työkalupakki</a:t>
            </a:r>
          </a:p>
          <a:p>
            <a:pPr algn="ctr">
              <a:lnSpc>
                <a:spcPts val="3529"/>
              </a:lnSpc>
            </a:pPr>
            <a:r>
              <a:rPr lang="en-US" sz="2941" spc="2" u="sng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  <a:hlinkClick r:id="rId4" tooltip="https://www.sitra.fi/tulevaisuuden-tekijan-tyokalupakki/"/>
              </a:rPr>
              <a:t>www.sitra.fi/tulevaisuuspakki</a:t>
            </a:r>
          </a:p>
          <a:p>
            <a:pPr algn="ctr">
              <a:lnSpc>
                <a:spcPts val="3529"/>
              </a:lnSpc>
            </a:pPr>
          </a:p>
          <a:p>
            <a:pPr algn="ctr">
              <a:lnSpc>
                <a:spcPts val="3529"/>
              </a:lnSpc>
            </a:pPr>
            <a:r>
              <a:rPr lang="en-US" b="true" sz="2941" spc="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Maaseutu ja tulevaisuus - Sanna Rekola</a:t>
            </a:r>
          </a:p>
          <a:p>
            <a:pPr algn="ctr">
              <a:lnSpc>
                <a:spcPts val="3529"/>
              </a:lnSpc>
            </a:pPr>
            <a:r>
              <a:rPr lang="en-US" sz="2941" spc="2" u="sng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  <a:hlinkClick r:id="rId5" tooltip="https://www.youtube.com/watch?v=TuUv7CeMHQY&amp;t=405s"/>
              </a:rPr>
              <a:t>https://www.youtube.com/watch?v=TuUv7CeMHQY&amp;t=405s</a:t>
            </a:r>
          </a:p>
          <a:p>
            <a:pPr algn="ctr">
              <a:lnSpc>
                <a:spcPts val="3529"/>
              </a:lnSpc>
            </a:pPr>
          </a:p>
          <a:p>
            <a:pPr algn="ctr">
              <a:lnSpc>
                <a:spcPts val="3529"/>
              </a:lnSpc>
            </a:pPr>
            <a:r>
              <a:rPr lang="en-US" b="true" sz="2941" spc="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Diakonissalaitos - Kohti ihmisarvoista tulevaisuutta</a:t>
            </a:r>
          </a:p>
          <a:p>
            <a:pPr algn="ctr">
              <a:lnSpc>
                <a:spcPts val="3529"/>
              </a:lnSpc>
            </a:pPr>
            <a:r>
              <a:rPr lang="en-US" sz="2941" spc="2" u="sng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  <a:hlinkClick r:id="rId6" tooltip="https://www.hdl.fi/tulevaisuusvalta/"/>
              </a:rPr>
              <a:t>https://www.hdl.fi/tulevaisuusvalta/</a:t>
            </a:r>
          </a:p>
          <a:p>
            <a:pPr algn="ctr">
              <a:lnSpc>
                <a:spcPts val="3281"/>
              </a:lnSpc>
            </a:pPr>
          </a:p>
          <a:p>
            <a:pPr algn="ctr">
              <a:lnSpc>
                <a:spcPts val="3750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12898160" y="8818246"/>
            <a:ext cx="4912604" cy="957233"/>
            <a:chOff x="0" y="0"/>
            <a:chExt cx="6878117" cy="134021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878066" cy="1340231"/>
            </a:xfrm>
            <a:custGeom>
              <a:avLst/>
              <a:gdLst/>
              <a:ahLst/>
              <a:cxnLst/>
              <a:rect r="r" b="b" t="t" l="l"/>
              <a:pathLst>
                <a:path h="1340231" w="6878066">
                  <a:moveTo>
                    <a:pt x="0" y="0"/>
                  </a:moveTo>
                  <a:lnTo>
                    <a:pt x="6878066" y="0"/>
                  </a:lnTo>
                  <a:lnTo>
                    <a:pt x="6878066" y="1340231"/>
                  </a:lnTo>
                  <a:lnTo>
                    <a:pt x="0" y="1340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299" r="0" b="-297"/>
              </a:stretch>
            </a:blipFill>
          </p:spPr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611098" y="3848100"/>
            <a:ext cx="2552205" cy="2301631"/>
          </a:xfrm>
          <a:custGeom>
            <a:avLst/>
            <a:gdLst/>
            <a:ahLst/>
            <a:cxnLst/>
            <a:rect r="r" b="b" t="t" l="l"/>
            <a:pathLst>
              <a:path h="2301631" w="2552205">
                <a:moveTo>
                  <a:pt x="0" y="0"/>
                </a:moveTo>
                <a:lnTo>
                  <a:pt x="2552204" y="0"/>
                </a:lnTo>
                <a:lnTo>
                  <a:pt x="2552204" y="2301631"/>
                </a:lnTo>
                <a:lnTo>
                  <a:pt x="0" y="2301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099" r="0" b="-109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828800" y="4066280"/>
            <a:ext cx="12039600" cy="21544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4000" spc="25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KIITOS!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1850910" y="1268720"/>
            <a:ext cx="5157664" cy="1005926"/>
            <a:chOff x="0" y="0"/>
            <a:chExt cx="6876885" cy="134123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876923" cy="1341247"/>
            </a:xfrm>
            <a:custGeom>
              <a:avLst/>
              <a:gdLst/>
              <a:ahLst/>
              <a:cxnLst/>
              <a:rect r="r" b="b" t="t" l="l"/>
              <a:pathLst>
                <a:path h="1341247" w="6876923">
                  <a:moveTo>
                    <a:pt x="0" y="0"/>
                  </a:moveTo>
                  <a:lnTo>
                    <a:pt x="6876923" y="0"/>
                  </a:lnTo>
                  <a:lnTo>
                    <a:pt x="6876923" y="1341247"/>
                  </a:lnTo>
                  <a:lnTo>
                    <a:pt x="0" y="1341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1295400" y="8033633"/>
            <a:ext cx="16383000" cy="1011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Nälöalattomuudesta tulevaisuusvaltaan –hanke 1.1.2025-28.2.2026. Hanketta hallinnoi Landen kaiku ry. Hankkeen rahoitus Leader Viisari / EU:n Maaseuturahasto 2023-27. Osarahoitus Keskitien säätiö.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090612"/>
            <a:ext cx="18288000" cy="952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58"/>
              </a:lnSpc>
            </a:pPr>
            <a:r>
              <a:rPr lang="en-US" sz="6298" spc="1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Mistä puhutaan, kun puhutaan tulevaisuudesta?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8760184" y="5143500"/>
            <a:ext cx="13064946" cy="8357815"/>
            <a:chOff x="0" y="0"/>
            <a:chExt cx="17419927" cy="11143754"/>
          </a:xfrm>
        </p:grpSpPr>
        <p:grpSp>
          <p:nvGrpSpPr>
            <p:cNvPr name="Group 4" id="4"/>
            <p:cNvGrpSpPr/>
            <p:nvPr/>
          </p:nvGrpSpPr>
          <p:grpSpPr>
            <a:xfrm rot="-10800000">
              <a:off x="2352926" y="2112810"/>
              <a:ext cx="9744614" cy="4872303"/>
              <a:chOff x="0" y="0"/>
              <a:chExt cx="13235064" cy="6617526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3235051" cy="6617589"/>
              </a:xfrm>
              <a:custGeom>
                <a:avLst/>
                <a:gdLst/>
                <a:ahLst/>
                <a:cxnLst/>
                <a:rect r="r" b="b" t="t" l="l"/>
                <a:pathLst>
                  <a:path h="6617589" w="13235051">
                    <a:moveTo>
                      <a:pt x="13235051" y="0"/>
                    </a:moveTo>
                    <a:cubicBezTo>
                      <a:pt x="13235051" y="3654425"/>
                      <a:pt x="10272649" y="6617208"/>
                      <a:pt x="6618097" y="6617589"/>
                    </a:cubicBezTo>
                    <a:cubicBezTo>
                      <a:pt x="2963544" y="6617970"/>
                      <a:pt x="635" y="3655822"/>
                      <a:pt x="0" y="1270"/>
                    </a:cubicBezTo>
                    <a:lnTo>
                      <a:pt x="6617589" y="0"/>
                    </a:lnTo>
                    <a:close/>
                  </a:path>
                </a:pathLst>
              </a:custGeom>
              <a:solidFill>
                <a:srgbClr val="848C40"/>
              </a:solidFill>
            </p:spPr>
          </p:sp>
        </p:grpSp>
        <p:grpSp>
          <p:nvGrpSpPr>
            <p:cNvPr name="Group 6" id="6"/>
            <p:cNvGrpSpPr/>
            <p:nvPr/>
          </p:nvGrpSpPr>
          <p:grpSpPr>
            <a:xfrm rot="0">
              <a:off x="4663409" y="1133010"/>
              <a:ext cx="5123630" cy="7704711"/>
              <a:chOff x="0" y="0"/>
              <a:chExt cx="6958876" cy="10464482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6958838" cy="10464546"/>
              </a:xfrm>
              <a:custGeom>
                <a:avLst/>
                <a:gdLst/>
                <a:ahLst/>
                <a:cxnLst/>
                <a:rect r="r" b="b" t="t" l="l"/>
                <a:pathLst>
                  <a:path h="10464546" w="6958838">
                    <a:moveTo>
                      <a:pt x="0" y="0"/>
                    </a:moveTo>
                    <a:lnTo>
                      <a:pt x="6958838" y="0"/>
                    </a:lnTo>
                    <a:lnTo>
                      <a:pt x="6958838" y="10464546"/>
                    </a:lnTo>
                    <a:lnTo>
                      <a:pt x="0" y="1046454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28" t="0" r="-29" b="0"/>
                </a:stretch>
              </a:blipFill>
            </p:spPr>
          </p:sp>
        </p:grpSp>
        <p:grpSp>
          <p:nvGrpSpPr>
            <p:cNvPr name="Group 8" id="8"/>
            <p:cNvGrpSpPr/>
            <p:nvPr/>
          </p:nvGrpSpPr>
          <p:grpSpPr>
            <a:xfrm rot="0">
              <a:off x="0" y="246689"/>
              <a:ext cx="8172806" cy="10897065"/>
              <a:chOff x="0" y="0"/>
              <a:chExt cx="11100244" cy="1480031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1100181" cy="14800326"/>
              </a:xfrm>
              <a:custGeom>
                <a:avLst/>
                <a:gdLst/>
                <a:ahLst/>
                <a:cxnLst/>
                <a:rect r="r" b="b" t="t" l="l"/>
                <a:pathLst>
                  <a:path h="14800326" w="11100181">
                    <a:moveTo>
                      <a:pt x="0" y="0"/>
                    </a:moveTo>
                    <a:lnTo>
                      <a:pt x="11100181" y="0"/>
                    </a:lnTo>
                    <a:lnTo>
                      <a:pt x="11100181" y="14800326"/>
                    </a:lnTo>
                    <a:lnTo>
                      <a:pt x="0" y="1480032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0" t="0" r="0" b="0"/>
                </a:stretch>
              </a:blip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4924021" y="0"/>
              <a:ext cx="12495906" cy="9371934"/>
              <a:chOff x="0" y="0"/>
              <a:chExt cx="16971848" cy="12728892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6971899" cy="12728829"/>
              </a:xfrm>
              <a:custGeom>
                <a:avLst/>
                <a:gdLst/>
                <a:ahLst/>
                <a:cxnLst/>
                <a:rect r="r" b="b" t="t" l="l"/>
                <a:pathLst>
                  <a:path h="12728829" w="16971899">
                    <a:moveTo>
                      <a:pt x="0" y="0"/>
                    </a:moveTo>
                    <a:lnTo>
                      <a:pt x="16971899" y="0"/>
                    </a:lnTo>
                    <a:lnTo>
                      <a:pt x="16971899" y="12728829"/>
                    </a:lnTo>
                    <a:lnTo>
                      <a:pt x="0" y="1272882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18" t="0" r="-17" b="0"/>
                </a:stretch>
              </a:blipFill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1310579" y="3372363"/>
              <a:ext cx="10079387" cy="6324816"/>
              <a:chOff x="0" y="0"/>
              <a:chExt cx="13689749" cy="8590318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3689712" cy="8590280"/>
              </a:xfrm>
              <a:custGeom>
                <a:avLst/>
                <a:gdLst/>
                <a:ahLst/>
                <a:cxnLst/>
                <a:rect r="r" b="b" t="t" l="l"/>
                <a:pathLst>
                  <a:path h="8590280" w="13689712">
                    <a:moveTo>
                      <a:pt x="0" y="0"/>
                    </a:moveTo>
                    <a:lnTo>
                      <a:pt x="13689712" y="0"/>
                    </a:lnTo>
                    <a:lnTo>
                      <a:pt x="13689712" y="8590280"/>
                    </a:lnTo>
                    <a:lnTo>
                      <a:pt x="0" y="85902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0" t="-39" r="0" b="-40"/>
                </a:stretch>
              </a:blipFill>
            </p:spPr>
          </p:sp>
        </p:grpSp>
        <p:grpSp>
          <p:nvGrpSpPr>
            <p:cNvPr name="Group 14" id="14"/>
            <p:cNvGrpSpPr/>
            <p:nvPr/>
          </p:nvGrpSpPr>
          <p:grpSpPr>
            <a:xfrm rot="0">
              <a:off x="3938770" y="3337691"/>
              <a:ext cx="5474541" cy="3647413"/>
              <a:chOff x="0" y="0"/>
              <a:chExt cx="7435482" cy="4953889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7435469" cy="4953889"/>
              </a:xfrm>
              <a:custGeom>
                <a:avLst/>
                <a:gdLst/>
                <a:ahLst/>
                <a:cxnLst/>
                <a:rect r="r" b="b" t="t" l="l"/>
                <a:pathLst>
                  <a:path h="4953889" w="7435469">
                    <a:moveTo>
                      <a:pt x="0" y="0"/>
                    </a:moveTo>
                    <a:lnTo>
                      <a:pt x="7435469" y="0"/>
                    </a:lnTo>
                    <a:lnTo>
                      <a:pt x="7435469" y="4953889"/>
                    </a:lnTo>
                    <a:lnTo>
                      <a:pt x="0" y="4953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0" t="-52" r="0" b="-52"/>
                </a:stretch>
              </a:blipFill>
            </p:spPr>
          </p:sp>
        </p:grpSp>
      </p:grpSp>
      <p:sp>
        <p:nvSpPr>
          <p:cNvPr name="TextBox 16" id="16"/>
          <p:cNvSpPr txBox="true"/>
          <p:nvPr/>
        </p:nvSpPr>
        <p:spPr>
          <a:xfrm rot="0">
            <a:off x="1028700" y="2479079"/>
            <a:ext cx="16230600" cy="6174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18097" indent="-309049" lvl="1">
              <a:lnSpc>
                <a:spcPts val="3945"/>
              </a:lnSpc>
              <a:buFont typeface="Arial"/>
              <a:buChar char="•"/>
            </a:pPr>
            <a:r>
              <a:rPr lang="en-US" b="true" sz="286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Nykyhetken teot ja päätökset vaikuttavat </a:t>
            </a:r>
            <a:r>
              <a:rPr lang="en-US" sz="286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siihen, </a:t>
            </a:r>
          </a:p>
          <a:p>
            <a:pPr algn="l">
              <a:lnSpc>
                <a:spcPts val="3945"/>
              </a:lnSpc>
            </a:pPr>
            <a:r>
              <a:rPr lang="en-US" sz="286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 </a:t>
            </a:r>
            <a:r>
              <a:rPr lang="en-US" sz="286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minkälaiseksi tulevaisuus muodostuu.</a:t>
            </a:r>
          </a:p>
          <a:p>
            <a:pPr algn="l">
              <a:lnSpc>
                <a:spcPts val="940"/>
              </a:lnSpc>
            </a:pPr>
          </a:p>
          <a:p>
            <a:pPr algn="l">
              <a:lnSpc>
                <a:spcPts val="293"/>
              </a:lnSpc>
            </a:pPr>
          </a:p>
          <a:p>
            <a:pPr algn="l" marL="618097" indent="-309049" lvl="1">
              <a:lnSpc>
                <a:spcPts val="3945"/>
              </a:lnSpc>
              <a:buFont typeface="Arial"/>
              <a:buChar char="•"/>
            </a:pPr>
            <a:r>
              <a:rPr lang="en-US" sz="286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Myös sillä on merkitystä, </a:t>
            </a:r>
            <a:r>
              <a:rPr lang="en-US" b="true" sz="286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mitä jätetään tekemättä</a:t>
            </a:r>
            <a:r>
              <a:rPr lang="en-US" sz="286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sz="2862" i="true">
                <a:solidFill>
                  <a:srgbClr val="ED174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Ei haluta tunnistaa / korjata ongelmia. Kuntaliitokset, liian pitkälle venytetty soteuudistus, ikääntyvä väestö.</a:t>
            </a:r>
          </a:p>
          <a:p>
            <a:pPr algn="l">
              <a:lnSpc>
                <a:spcPts val="940"/>
              </a:lnSpc>
            </a:pPr>
          </a:p>
          <a:p>
            <a:pPr algn="l">
              <a:lnSpc>
                <a:spcPts val="293"/>
              </a:lnSpc>
            </a:pPr>
          </a:p>
          <a:p>
            <a:pPr algn="l" marL="618097" indent="-309049" lvl="1">
              <a:lnSpc>
                <a:spcPts val="3945"/>
              </a:lnSpc>
              <a:buFont typeface="Arial"/>
              <a:buChar char="•"/>
            </a:pPr>
            <a:r>
              <a:rPr lang="en-US" sz="286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Tärkeä tulevaisuusajattelun lähtökohta on se, että </a:t>
            </a:r>
            <a:r>
              <a:rPr lang="en-US" b="true" sz="286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tulevaisuuteen voi vaikuttaa</a:t>
            </a:r>
            <a:r>
              <a:rPr lang="en-US" sz="286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sz="2862" i="true">
                <a:solidFill>
                  <a:srgbClr val="ED174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Yritysten sijoittuminen, alueelliset verohelpotukset, valtion lainatakaukset</a:t>
            </a:r>
          </a:p>
          <a:p>
            <a:pPr algn="l">
              <a:lnSpc>
                <a:spcPts val="940"/>
              </a:lnSpc>
            </a:pPr>
          </a:p>
          <a:p>
            <a:pPr algn="l">
              <a:lnSpc>
                <a:spcPts val="293"/>
              </a:lnSpc>
            </a:pPr>
          </a:p>
          <a:p>
            <a:pPr algn="l" marL="618097" indent="-309049" lvl="1">
              <a:lnSpc>
                <a:spcPts val="3945"/>
              </a:lnSpc>
              <a:buFont typeface="Arial"/>
              <a:buChar char="•"/>
            </a:pPr>
            <a:r>
              <a:rPr lang="en-US" b="true" sz="286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Tulevaisuus ei tapahtu itsenäisesti </a:t>
            </a:r>
            <a:r>
              <a:rPr lang="en-US" sz="286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tuolla jossain, </a:t>
            </a:r>
          </a:p>
          <a:p>
            <a:pPr algn="l">
              <a:lnSpc>
                <a:spcPts val="3945"/>
              </a:lnSpc>
            </a:pPr>
            <a:r>
              <a:rPr lang="en-US" sz="286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  </a:t>
            </a:r>
            <a:r>
              <a:rPr lang="en-US" sz="286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vaan rakennamme sitä </a:t>
            </a:r>
            <a:r>
              <a:rPr lang="en-US" sz="286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teoilla tänään.</a:t>
            </a:r>
          </a:p>
          <a:p>
            <a:pPr algn="l">
              <a:lnSpc>
                <a:spcPts val="805"/>
              </a:lnSpc>
            </a:pPr>
          </a:p>
          <a:p>
            <a:pPr algn="l">
              <a:lnSpc>
                <a:spcPts val="939"/>
              </a:lnSpc>
            </a:pPr>
          </a:p>
          <a:p>
            <a:pPr algn="l" marL="618097" indent="-309049" lvl="1">
              <a:lnSpc>
                <a:spcPts val="3945"/>
              </a:lnSpc>
              <a:buFont typeface="Arial"/>
              <a:buChar char="•"/>
            </a:pPr>
            <a:r>
              <a:rPr lang="en-US" b="true" sz="286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Tulevaisuus on varmuudella erilainen </a:t>
            </a:r>
          </a:p>
          <a:p>
            <a:pPr algn="l">
              <a:lnSpc>
                <a:spcPts val="3945"/>
              </a:lnSpc>
            </a:pPr>
            <a:r>
              <a:rPr lang="en-US" sz="286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  kuin nykyhetki tai menneisyys. </a:t>
            </a:r>
          </a:p>
          <a:p>
            <a:pPr algn="l">
              <a:lnSpc>
                <a:spcPts val="3946"/>
              </a:lnSpc>
            </a:pPr>
            <a:r>
              <a:rPr lang="en-US" sz="286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  </a:t>
            </a:r>
            <a:r>
              <a:rPr lang="en-US" sz="2862" i="true">
                <a:solidFill>
                  <a:srgbClr val="ED174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Muutos on aina vääjämätöntä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23095" y="9185196"/>
            <a:ext cx="5058547" cy="441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400" spc="120">
                <a:solidFill>
                  <a:srgbClr val="294613"/>
                </a:solidFill>
                <a:latin typeface="Anton"/>
                <a:ea typeface="Anton"/>
                <a:cs typeface="Anton"/>
                <a:sym typeface="Anton"/>
              </a:rPr>
              <a:t>Lähde: Sitra,tulevaisuusvaltamuistio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2090074" y="2469507"/>
            <a:ext cx="4544768" cy="885558"/>
            <a:chOff x="0" y="0"/>
            <a:chExt cx="6059691" cy="1180744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059678" cy="1180719"/>
            </a:xfrm>
            <a:custGeom>
              <a:avLst/>
              <a:gdLst/>
              <a:ahLst/>
              <a:cxnLst/>
              <a:rect r="r" b="b" t="t" l="l"/>
              <a:pathLst>
                <a:path h="1180719" w="6059678">
                  <a:moveTo>
                    <a:pt x="0" y="0"/>
                  </a:moveTo>
                  <a:lnTo>
                    <a:pt x="6059678" y="0"/>
                  </a:lnTo>
                  <a:lnTo>
                    <a:pt x="6059678" y="1180719"/>
                  </a:lnTo>
                  <a:lnTo>
                    <a:pt x="0" y="1180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299" r="0" b="-301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SITRA_BLACK.png"/>
          <p:cNvSpPr/>
          <p:nvPr/>
        </p:nvSpPr>
        <p:spPr>
          <a:xfrm flipH="false" flipV="false" rot="0">
            <a:off x="13934073" y="7547305"/>
            <a:ext cx="2671789" cy="519915"/>
          </a:xfrm>
          <a:custGeom>
            <a:avLst/>
            <a:gdLst/>
            <a:ahLst/>
            <a:cxnLst/>
            <a:rect r="r" b="b" t="t" l="l"/>
            <a:pathLst>
              <a:path h="519915" w="2671789">
                <a:moveTo>
                  <a:pt x="0" y="0"/>
                </a:moveTo>
                <a:lnTo>
                  <a:pt x="2671789" y="0"/>
                </a:lnTo>
                <a:lnTo>
                  <a:pt x="2671789" y="519914"/>
                </a:lnTo>
                <a:lnTo>
                  <a:pt x="0" y="5199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56" r="0" b="-35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050885" y="6617115"/>
            <a:ext cx="288000" cy="378408"/>
            <a:chOff x="0" y="0"/>
            <a:chExt cx="384000" cy="50454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84048" cy="504571"/>
            </a:xfrm>
            <a:custGeom>
              <a:avLst/>
              <a:gdLst/>
              <a:ahLst/>
              <a:cxnLst/>
              <a:rect r="r" b="b" t="t" l="l"/>
              <a:pathLst>
                <a:path h="504571" w="384048">
                  <a:moveTo>
                    <a:pt x="0" y="504571"/>
                  </a:moveTo>
                  <a:lnTo>
                    <a:pt x="192024" y="0"/>
                  </a:lnTo>
                  <a:lnTo>
                    <a:pt x="384048" y="504571"/>
                  </a:lnTo>
                  <a:close/>
                </a:path>
              </a:pathLst>
            </a:custGeom>
            <a:solidFill>
              <a:srgbClr val="ED174F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539624" y="6303884"/>
            <a:ext cx="8894623" cy="4005837"/>
          </a:xfrm>
          <a:custGeom>
            <a:avLst/>
            <a:gdLst/>
            <a:ahLst/>
            <a:cxnLst/>
            <a:rect r="r" b="b" t="t" l="l"/>
            <a:pathLst>
              <a:path h="4005837" w="8894623">
                <a:moveTo>
                  <a:pt x="0" y="0"/>
                </a:moveTo>
                <a:lnTo>
                  <a:pt x="8894623" y="0"/>
                </a:lnTo>
                <a:lnTo>
                  <a:pt x="8894623" y="4005837"/>
                </a:lnTo>
                <a:lnTo>
                  <a:pt x="0" y="40058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733" t="-30968" r="0" b="-1952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438128" y="2834920"/>
            <a:ext cx="396873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Soveltaen: Voros 2017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1080882" y="6068020"/>
            <a:ext cx="172093" cy="258839"/>
            <a:chOff x="0" y="0"/>
            <a:chExt cx="288000" cy="43317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88036" cy="433197"/>
            </a:xfrm>
            <a:custGeom>
              <a:avLst/>
              <a:gdLst/>
              <a:ahLst/>
              <a:cxnLst/>
              <a:rect r="r" b="b" t="t" l="l"/>
              <a:pathLst>
                <a:path h="433197" w="288036">
                  <a:moveTo>
                    <a:pt x="0" y="216535"/>
                  </a:moveTo>
                  <a:cubicBezTo>
                    <a:pt x="0" y="97028"/>
                    <a:pt x="64516" y="0"/>
                    <a:pt x="144018" y="0"/>
                  </a:cubicBezTo>
                  <a:cubicBezTo>
                    <a:pt x="223520" y="0"/>
                    <a:pt x="288036" y="97028"/>
                    <a:pt x="288036" y="216535"/>
                  </a:cubicBezTo>
                  <a:cubicBezTo>
                    <a:pt x="288036" y="336042"/>
                    <a:pt x="223520" y="433197"/>
                    <a:pt x="144018" y="433197"/>
                  </a:cubicBezTo>
                  <a:cubicBezTo>
                    <a:pt x="64516" y="433197"/>
                    <a:pt x="0" y="336169"/>
                    <a:pt x="0" y="21653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AutoShape 9" id="9"/>
          <p:cNvSpPr/>
          <p:nvPr/>
        </p:nvSpPr>
        <p:spPr>
          <a:xfrm rot="10789261">
            <a:off x="7642131" y="3422250"/>
            <a:ext cx="3239118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flipH="true">
            <a:off x="1551047" y="4280941"/>
            <a:ext cx="4777557" cy="27955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rot="-513533">
            <a:off x="1518734" y="4001383"/>
            <a:ext cx="5803131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rot="-820066">
            <a:off x="1471303" y="3722688"/>
            <a:ext cx="5632038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flipH="true" flipV="true">
            <a:off x="1718306" y="4497416"/>
            <a:ext cx="5538615" cy="1757392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flipH="true">
            <a:off x="1719751" y="3812812"/>
            <a:ext cx="5407384" cy="628195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 flipH="true">
            <a:off x="1630201" y="4170903"/>
            <a:ext cx="4788621" cy="350948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6" id="16"/>
          <p:cNvGrpSpPr/>
          <p:nvPr/>
        </p:nvGrpSpPr>
        <p:grpSpPr>
          <a:xfrm rot="0">
            <a:off x="7076374" y="4281591"/>
            <a:ext cx="465166" cy="713365"/>
            <a:chOff x="0" y="0"/>
            <a:chExt cx="778464" cy="119382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16891" y="16891"/>
              <a:ext cx="753110" cy="1168400"/>
            </a:xfrm>
            <a:custGeom>
              <a:avLst/>
              <a:gdLst/>
              <a:ahLst/>
              <a:cxnLst/>
              <a:rect r="r" b="b" t="t" l="l"/>
              <a:pathLst>
                <a:path h="1168400" w="753110">
                  <a:moveTo>
                    <a:pt x="0" y="584200"/>
                  </a:moveTo>
                  <a:cubicBezTo>
                    <a:pt x="0" y="261493"/>
                    <a:pt x="168529" y="0"/>
                    <a:pt x="376555" y="0"/>
                  </a:cubicBezTo>
                  <a:cubicBezTo>
                    <a:pt x="584581" y="0"/>
                    <a:pt x="753110" y="261620"/>
                    <a:pt x="753110" y="584200"/>
                  </a:cubicBezTo>
                  <a:cubicBezTo>
                    <a:pt x="753110" y="906780"/>
                    <a:pt x="584581" y="1168400"/>
                    <a:pt x="376555" y="1168400"/>
                  </a:cubicBezTo>
                  <a:cubicBezTo>
                    <a:pt x="168529" y="1168400"/>
                    <a:pt x="0" y="906780"/>
                    <a:pt x="0" y="5842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786892" cy="1202309"/>
            </a:xfrm>
            <a:custGeom>
              <a:avLst/>
              <a:gdLst/>
              <a:ahLst/>
              <a:cxnLst/>
              <a:rect r="r" b="b" t="t" l="l"/>
              <a:pathLst>
                <a:path h="1202309" w="786892">
                  <a:moveTo>
                    <a:pt x="0" y="601091"/>
                  </a:moveTo>
                  <a:cubicBezTo>
                    <a:pt x="0" y="276606"/>
                    <a:pt x="170180" y="0"/>
                    <a:pt x="393446" y="0"/>
                  </a:cubicBezTo>
                  <a:lnTo>
                    <a:pt x="393446" y="16891"/>
                  </a:lnTo>
                  <a:lnTo>
                    <a:pt x="393446" y="0"/>
                  </a:lnTo>
                  <a:cubicBezTo>
                    <a:pt x="616839" y="0"/>
                    <a:pt x="786892" y="276606"/>
                    <a:pt x="786892" y="601091"/>
                  </a:cubicBezTo>
                  <a:cubicBezTo>
                    <a:pt x="786892" y="925576"/>
                    <a:pt x="616839" y="1202309"/>
                    <a:pt x="393446" y="1202309"/>
                  </a:cubicBezTo>
                  <a:lnTo>
                    <a:pt x="393446" y="1185418"/>
                  </a:lnTo>
                  <a:lnTo>
                    <a:pt x="393446" y="1202309"/>
                  </a:lnTo>
                  <a:cubicBezTo>
                    <a:pt x="170180" y="1202309"/>
                    <a:pt x="0" y="925703"/>
                    <a:pt x="0" y="601091"/>
                  </a:cubicBezTo>
                  <a:lnTo>
                    <a:pt x="16891" y="601091"/>
                  </a:lnTo>
                  <a:lnTo>
                    <a:pt x="31242" y="610108"/>
                  </a:lnTo>
                  <a:cubicBezTo>
                    <a:pt x="27178" y="616458"/>
                    <a:pt x="19431" y="619506"/>
                    <a:pt x="12192" y="617347"/>
                  </a:cubicBezTo>
                  <a:cubicBezTo>
                    <a:pt x="4953" y="615188"/>
                    <a:pt x="0" y="608711"/>
                    <a:pt x="0" y="601091"/>
                  </a:cubicBezTo>
                  <a:moveTo>
                    <a:pt x="33909" y="601091"/>
                  </a:moveTo>
                  <a:lnTo>
                    <a:pt x="16891" y="601091"/>
                  </a:lnTo>
                  <a:lnTo>
                    <a:pt x="2540" y="592201"/>
                  </a:lnTo>
                  <a:cubicBezTo>
                    <a:pt x="6604" y="585851"/>
                    <a:pt x="14351" y="582803"/>
                    <a:pt x="21590" y="584962"/>
                  </a:cubicBezTo>
                  <a:cubicBezTo>
                    <a:pt x="28829" y="587121"/>
                    <a:pt x="33909" y="593725"/>
                    <a:pt x="33909" y="601218"/>
                  </a:cubicBezTo>
                  <a:cubicBezTo>
                    <a:pt x="33909" y="921893"/>
                    <a:pt x="200914" y="1168400"/>
                    <a:pt x="393446" y="1168400"/>
                  </a:cubicBezTo>
                  <a:cubicBezTo>
                    <a:pt x="585978" y="1168400"/>
                    <a:pt x="753110" y="921893"/>
                    <a:pt x="753110" y="601091"/>
                  </a:cubicBezTo>
                  <a:lnTo>
                    <a:pt x="770001" y="601091"/>
                  </a:lnTo>
                  <a:lnTo>
                    <a:pt x="753110" y="601091"/>
                  </a:lnTo>
                  <a:cubicBezTo>
                    <a:pt x="753110" y="280289"/>
                    <a:pt x="586105" y="33782"/>
                    <a:pt x="393573" y="33782"/>
                  </a:cubicBezTo>
                  <a:lnTo>
                    <a:pt x="393573" y="16891"/>
                  </a:lnTo>
                  <a:lnTo>
                    <a:pt x="393573" y="33909"/>
                  </a:lnTo>
                  <a:cubicBezTo>
                    <a:pt x="200914" y="33909"/>
                    <a:pt x="33909" y="280416"/>
                    <a:pt x="33909" y="60109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6782867" y="3566781"/>
            <a:ext cx="998188" cy="2128498"/>
            <a:chOff x="0" y="0"/>
            <a:chExt cx="1670484" cy="356207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678940" cy="3570605"/>
            </a:xfrm>
            <a:custGeom>
              <a:avLst/>
              <a:gdLst/>
              <a:ahLst/>
              <a:cxnLst/>
              <a:rect r="r" b="b" t="t" l="l"/>
              <a:pathLst>
                <a:path h="3570605" w="1678940">
                  <a:moveTo>
                    <a:pt x="0" y="1785239"/>
                  </a:moveTo>
                  <a:cubicBezTo>
                    <a:pt x="0" y="812165"/>
                    <a:pt x="366776" y="0"/>
                    <a:pt x="839470" y="0"/>
                  </a:cubicBezTo>
                  <a:lnTo>
                    <a:pt x="839470" y="16891"/>
                  </a:lnTo>
                  <a:lnTo>
                    <a:pt x="839470" y="0"/>
                  </a:lnTo>
                  <a:cubicBezTo>
                    <a:pt x="1312164" y="0"/>
                    <a:pt x="1678940" y="812165"/>
                    <a:pt x="1678940" y="1785239"/>
                  </a:cubicBezTo>
                  <a:cubicBezTo>
                    <a:pt x="1678940" y="2758313"/>
                    <a:pt x="1312164" y="3570605"/>
                    <a:pt x="839470" y="3570605"/>
                  </a:cubicBezTo>
                  <a:lnTo>
                    <a:pt x="839470" y="3553714"/>
                  </a:lnTo>
                  <a:lnTo>
                    <a:pt x="839470" y="3570605"/>
                  </a:lnTo>
                  <a:cubicBezTo>
                    <a:pt x="366776" y="3570605"/>
                    <a:pt x="0" y="2758313"/>
                    <a:pt x="0" y="1785239"/>
                  </a:cubicBezTo>
                  <a:lnTo>
                    <a:pt x="16891" y="1785239"/>
                  </a:lnTo>
                  <a:lnTo>
                    <a:pt x="33020" y="1790319"/>
                  </a:lnTo>
                  <a:cubicBezTo>
                    <a:pt x="30480" y="1798320"/>
                    <a:pt x="22606" y="1803273"/>
                    <a:pt x="14351" y="1802003"/>
                  </a:cubicBezTo>
                  <a:cubicBezTo>
                    <a:pt x="6096" y="1800733"/>
                    <a:pt x="0" y="1793621"/>
                    <a:pt x="0" y="1785239"/>
                  </a:cubicBezTo>
                  <a:moveTo>
                    <a:pt x="33909" y="1785239"/>
                  </a:moveTo>
                  <a:lnTo>
                    <a:pt x="16891" y="1785239"/>
                  </a:lnTo>
                  <a:lnTo>
                    <a:pt x="762" y="1780159"/>
                  </a:lnTo>
                  <a:cubicBezTo>
                    <a:pt x="3302" y="1772158"/>
                    <a:pt x="11176" y="1767205"/>
                    <a:pt x="19431" y="1768475"/>
                  </a:cubicBezTo>
                  <a:cubicBezTo>
                    <a:pt x="27686" y="1769745"/>
                    <a:pt x="33782" y="1776857"/>
                    <a:pt x="33782" y="1785239"/>
                  </a:cubicBezTo>
                  <a:cubicBezTo>
                    <a:pt x="33782" y="2765425"/>
                    <a:pt x="403479" y="3536696"/>
                    <a:pt x="839343" y="3536696"/>
                  </a:cubicBezTo>
                  <a:cubicBezTo>
                    <a:pt x="1275207" y="3536696"/>
                    <a:pt x="1644904" y="2765425"/>
                    <a:pt x="1644904" y="1785239"/>
                  </a:cubicBezTo>
                  <a:lnTo>
                    <a:pt x="1661795" y="1785239"/>
                  </a:lnTo>
                  <a:lnTo>
                    <a:pt x="1644904" y="1785239"/>
                  </a:lnTo>
                  <a:cubicBezTo>
                    <a:pt x="1644904" y="805053"/>
                    <a:pt x="1275207" y="33782"/>
                    <a:pt x="839343" y="33782"/>
                  </a:cubicBezTo>
                  <a:lnTo>
                    <a:pt x="839343" y="16891"/>
                  </a:lnTo>
                  <a:lnTo>
                    <a:pt x="839343" y="33909"/>
                  </a:lnTo>
                  <a:cubicBezTo>
                    <a:pt x="403606" y="33909"/>
                    <a:pt x="33909" y="805053"/>
                    <a:pt x="33909" y="178523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6353089" y="2992082"/>
            <a:ext cx="1807665" cy="3277895"/>
            <a:chOff x="0" y="0"/>
            <a:chExt cx="3025158" cy="5485613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033649" cy="5494020"/>
            </a:xfrm>
            <a:custGeom>
              <a:avLst/>
              <a:gdLst/>
              <a:ahLst/>
              <a:cxnLst/>
              <a:rect r="r" b="b" t="t" l="l"/>
              <a:pathLst>
                <a:path h="5494020" w="3033649">
                  <a:moveTo>
                    <a:pt x="0" y="2747010"/>
                  </a:moveTo>
                  <a:cubicBezTo>
                    <a:pt x="0" y="1240028"/>
                    <a:pt x="671449" y="0"/>
                    <a:pt x="1516761" y="0"/>
                  </a:cubicBezTo>
                  <a:lnTo>
                    <a:pt x="1516761" y="16891"/>
                  </a:lnTo>
                  <a:lnTo>
                    <a:pt x="1516761" y="0"/>
                  </a:lnTo>
                  <a:cubicBezTo>
                    <a:pt x="2362200" y="0"/>
                    <a:pt x="3033649" y="1240028"/>
                    <a:pt x="3033649" y="2747010"/>
                  </a:cubicBezTo>
                  <a:lnTo>
                    <a:pt x="3016758" y="2747010"/>
                  </a:lnTo>
                  <a:lnTo>
                    <a:pt x="3033649" y="2747010"/>
                  </a:lnTo>
                  <a:cubicBezTo>
                    <a:pt x="3033649" y="4253992"/>
                    <a:pt x="2362200" y="5494020"/>
                    <a:pt x="1516888" y="5494020"/>
                  </a:cubicBezTo>
                  <a:lnTo>
                    <a:pt x="1516888" y="5477129"/>
                  </a:lnTo>
                  <a:lnTo>
                    <a:pt x="1516888" y="5494020"/>
                  </a:lnTo>
                  <a:cubicBezTo>
                    <a:pt x="671449" y="5494020"/>
                    <a:pt x="0" y="4253992"/>
                    <a:pt x="0" y="2747010"/>
                  </a:cubicBezTo>
                  <a:lnTo>
                    <a:pt x="16891" y="2747010"/>
                  </a:lnTo>
                  <a:lnTo>
                    <a:pt x="33909" y="2747010"/>
                  </a:lnTo>
                  <a:lnTo>
                    <a:pt x="16891" y="2747010"/>
                  </a:lnTo>
                  <a:lnTo>
                    <a:pt x="0" y="2747010"/>
                  </a:lnTo>
                  <a:moveTo>
                    <a:pt x="33909" y="2747010"/>
                  </a:moveTo>
                  <a:cubicBezTo>
                    <a:pt x="33909" y="2756408"/>
                    <a:pt x="26289" y="2763901"/>
                    <a:pt x="17018" y="2763901"/>
                  </a:cubicBezTo>
                  <a:cubicBezTo>
                    <a:pt x="7747" y="2763901"/>
                    <a:pt x="0" y="2756408"/>
                    <a:pt x="0" y="2747010"/>
                  </a:cubicBezTo>
                  <a:cubicBezTo>
                    <a:pt x="0" y="2737612"/>
                    <a:pt x="7620" y="2730119"/>
                    <a:pt x="16891" y="2730119"/>
                  </a:cubicBezTo>
                  <a:cubicBezTo>
                    <a:pt x="26162" y="2730119"/>
                    <a:pt x="33782" y="2737739"/>
                    <a:pt x="33782" y="2747010"/>
                  </a:cubicBezTo>
                  <a:cubicBezTo>
                    <a:pt x="33782" y="4255643"/>
                    <a:pt x="705358" y="5460238"/>
                    <a:pt x="1516761" y="5460238"/>
                  </a:cubicBezTo>
                  <a:cubicBezTo>
                    <a:pt x="2328164" y="5460238"/>
                    <a:pt x="2999740" y="4255643"/>
                    <a:pt x="2999740" y="2747010"/>
                  </a:cubicBezTo>
                  <a:cubicBezTo>
                    <a:pt x="2999740" y="1238377"/>
                    <a:pt x="2328164" y="33909"/>
                    <a:pt x="1516761" y="33909"/>
                  </a:cubicBezTo>
                  <a:lnTo>
                    <a:pt x="1516761" y="16891"/>
                  </a:lnTo>
                  <a:lnTo>
                    <a:pt x="1516761" y="33909"/>
                  </a:lnTo>
                  <a:cubicBezTo>
                    <a:pt x="705485" y="33909"/>
                    <a:pt x="33909" y="1238377"/>
                    <a:pt x="33909" y="274701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7155048" y="5310997"/>
            <a:ext cx="335248" cy="544662"/>
            <a:chOff x="0" y="0"/>
            <a:chExt cx="561043" cy="911501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16891" y="17018"/>
              <a:ext cx="527177" cy="877570"/>
            </a:xfrm>
            <a:custGeom>
              <a:avLst/>
              <a:gdLst/>
              <a:ahLst/>
              <a:cxnLst/>
              <a:rect r="r" b="b" t="t" l="l"/>
              <a:pathLst>
                <a:path h="877570" w="527177">
                  <a:moveTo>
                    <a:pt x="0" y="438785"/>
                  </a:moveTo>
                  <a:cubicBezTo>
                    <a:pt x="0" y="196469"/>
                    <a:pt x="117983" y="0"/>
                    <a:pt x="263525" y="0"/>
                  </a:cubicBezTo>
                  <a:cubicBezTo>
                    <a:pt x="409067" y="0"/>
                    <a:pt x="527177" y="196342"/>
                    <a:pt x="527177" y="438785"/>
                  </a:cubicBezTo>
                  <a:cubicBezTo>
                    <a:pt x="527177" y="681228"/>
                    <a:pt x="409194" y="877570"/>
                    <a:pt x="263652" y="877570"/>
                  </a:cubicBezTo>
                  <a:cubicBezTo>
                    <a:pt x="118110" y="877570"/>
                    <a:pt x="0" y="681101"/>
                    <a:pt x="0" y="438785"/>
                  </a:cubicBezTo>
                  <a:close/>
                </a:path>
              </a:pathLst>
            </a:custGeom>
            <a:solidFill>
              <a:srgbClr val="848C40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561086" cy="911606"/>
            </a:xfrm>
            <a:custGeom>
              <a:avLst/>
              <a:gdLst/>
              <a:ahLst/>
              <a:cxnLst/>
              <a:rect r="r" b="b" t="t" l="l"/>
              <a:pathLst>
                <a:path h="911606" w="561086">
                  <a:moveTo>
                    <a:pt x="0" y="455803"/>
                  </a:moveTo>
                  <a:cubicBezTo>
                    <a:pt x="0" y="212725"/>
                    <a:pt x="118872" y="0"/>
                    <a:pt x="280543" y="0"/>
                  </a:cubicBezTo>
                  <a:lnTo>
                    <a:pt x="280543" y="16891"/>
                  </a:lnTo>
                  <a:lnTo>
                    <a:pt x="280543" y="0"/>
                  </a:lnTo>
                  <a:cubicBezTo>
                    <a:pt x="442214" y="0"/>
                    <a:pt x="561086" y="212725"/>
                    <a:pt x="561086" y="455803"/>
                  </a:cubicBezTo>
                  <a:lnTo>
                    <a:pt x="544068" y="455803"/>
                  </a:lnTo>
                  <a:lnTo>
                    <a:pt x="560959" y="455803"/>
                  </a:lnTo>
                  <a:cubicBezTo>
                    <a:pt x="560959" y="698881"/>
                    <a:pt x="442087" y="911606"/>
                    <a:pt x="280416" y="911606"/>
                  </a:cubicBezTo>
                  <a:lnTo>
                    <a:pt x="280416" y="894588"/>
                  </a:lnTo>
                  <a:lnTo>
                    <a:pt x="280416" y="911479"/>
                  </a:lnTo>
                  <a:cubicBezTo>
                    <a:pt x="118872" y="911479"/>
                    <a:pt x="0" y="698754"/>
                    <a:pt x="0" y="455803"/>
                  </a:cubicBezTo>
                  <a:lnTo>
                    <a:pt x="16891" y="455803"/>
                  </a:lnTo>
                  <a:lnTo>
                    <a:pt x="33909" y="455803"/>
                  </a:lnTo>
                  <a:lnTo>
                    <a:pt x="16891" y="455803"/>
                  </a:lnTo>
                  <a:lnTo>
                    <a:pt x="0" y="455803"/>
                  </a:lnTo>
                  <a:moveTo>
                    <a:pt x="33909" y="455803"/>
                  </a:moveTo>
                  <a:cubicBezTo>
                    <a:pt x="33909" y="465201"/>
                    <a:pt x="26289" y="472694"/>
                    <a:pt x="17018" y="472694"/>
                  </a:cubicBezTo>
                  <a:cubicBezTo>
                    <a:pt x="7747" y="472694"/>
                    <a:pt x="0" y="465074"/>
                    <a:pt x="0" y="455803"/>
                  </a:cubicBezTo>
                  <a:cubicBezTo>
                    <a:pt x="0" y="446532"/>
                    <a:pt x="7620" y="438912"/>
                    <a:pt x="16891" y="438912"/>
                  </a:cubicBezTo>
                  <a:cubicBezTo>
                    <a:pt x="26162" y="438912"/>
                    <a:pt x="33782" y="446532"/>
                    <a:pt x="33782" y="455803"/>
                  </a:cubicBezTo>
                  <a:cubicBezTo>
                    <a:pt x="33782" y="697484"/>
                    <a:pt x="151003" y="877697"/>
                    <a:pt x="280416" y="877697"/>
                  </a:cubicBezTo>
                  <a:cubicBezTo>
                    <a:pt x="409829" y="877697"/>
                    <a:pt x="527177" y="697484"/>
                    <a:pt x="527177" y="455803"/>
                  </a:cubicBezTo>
                  <a:cubicBezTo>
                    <a:pt x="527177" y="214122"/>
                    <a:pt x="409956" y="33909"/>
                    <a:pt x="280543" y="33909"/>
                  </a:cubicBezTo>
                  <a:lnTo>
                    <a:pt x="280543" y="16891"/>
                  </a:lnTo>
                  <a:lnTo>
                    <a:pt x="280543" y="33909"/>
                  </a:lnTo>
                  <a:cubicBezTo>
                    <a:pt x="151130" y="33909"/>
                    <a:pt x="33909" y="214122"/>
                    <a:pt x="33909" y="455803"/>
                  </a:cubicBezTo>
                  <a:close/>
                </a:path>
              </a:pathLst>
            </a:custGeom>
            <a:solidFill>
              <a:srgbClr val="848C40"/>
            </a:solidFill>
          </p:spPr>
        </p:sp>
      </p:grpSp>
      <p:sp>
        <p:nvSpPr>
          <p:cNvPr name="AutoShape 26" id="26"/>
          <p:cNvSpPr/>
          <p:nvPr/>
        </p:nvSpPr>
        <p:spPr>
          <a:xfrm>
            <a:off x="1718979" y="4488106"/>
            <a:ext cx="5613625" cy="1371279"/>
          </a:xfrm>
          <a:prstGeom prst="line">
            <a:avLst/>
          </a:prstGeom>
          <a:ln cap="rnd" w="9525">
            <a:solidFill>
              <a:srgbClr val="848C4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7" id="27"/>
          <p:cNvSpPr/>
          <p:nvPr/>
        </p:nvSpPr>
        <p:spPr>
          <a:xfrm>
            <a:off x="1719584" y="4476293"/>
            <a:ext cx="5613207" cy="858736"/>
          </a:xfrm>
          <a:prstGeom prst="line">
            <a:avLst/>
          </a:prstGeom>
          <a:ln cap="rnd" w="9525">
            <a:solidFill>
              <a:srgbClr val="848C4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8" id="28"/>
          <p:cNvGrpSpPr/>
          <p:nvPr/>
        </p:nvGrpSpPr>
        <p:grpSpPr>
          <a:xfrm rot="0">
            <a:off x="1457178" y="4198370"/>
            <a:ext cx="262766" cy="515757"/>
            <a:chOff x="0" y="0"/>
            <a:chExt cx="439744" cy="863128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16891" y="16891"/>
              <a:ext cx="405892" cy="829310"/>
            </a:xfrm>
            <a:custGeom>
              <a:avLst/>
              <a:gdLst/>
              <a:ahLst/>
              <a:cxnLst/>
              <a:rect r="r" b="b" t="t" l="l"/>
              <a:pathLst>
                <a:path h="829310" w="405892">
                  <a:moveTo>
                    <a:pt x="0" y="414655"/>
                  </a:moveTo>
                  <a:cubicBezTo>
                    <a:pt x="0" y="185674"/>
                    <a:pt x="90805" y="0"/>
                    <a:pt x="202946" y="0"/>
                  </a:cubicBezTo>
                  <a:cubicBezTo>
                    <a:pt x="315087" y="0"/>
                    <a:pt x="405892" y="185674"/>
                    <a:pt x="405892" y="414655"/>
                  </a:cubicBezTo>
                  <a:cubicBezTo>
                    <a:pt x="405892" y="643636"/>
                    <a:pt x="315087" y="829310"/>
                    <a:pt x="202946" y="829310"/>
                  </a:cubicBezTo>
                  <a:cubicBezTo>
                    <a:pt x="90805" y="829310"/>
                    <a:pt x="0" y="643636"/>
                    <a:pt x="0" y="41465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439801" cy="863092"/>
            </a:xfrm>
            <a:custGeom>
              <a:avLst/>
              <a:gdLst/>
              <a:ahLst/>
              <a:cxnLst/>
              <a:rect r="r" b="b" t="t" l="l"/>
              <a:pathLst>
                <a:path h="863092" w="439801">
                  <a:moveTo>
                    <a:pt x="0" y="431546"/>
                  </a:moveTo>
                  <a:cubicBezTo>
                    <a:pt x="0" y="205359"/>
                    <a:pt x="89789" y="0"/>
                    <a:pt x="219837" y="0"/>
                  </a:cubicBezTo>
                  <a:lnTo>
                    <a:pt x="219837" y="16891"/>
                  </a:lnTo>
                  <a:lnTo>
                    <a:pt x="219837" y="0"/>
                  </a:lnTo>
                  <a:cubicBezTo>
                    <a:pt x="349885" y="0"/>
                    <a:pt x="439801" y="205359"/>
                    <a:pt x="439801" y="431546"/>
                  </a:cubicBezTo>
                  <a:cubicBezTo>
                    <a:pt x="439801" y="657733"/>
                    <a:pt x="349885" y="863092"/>
                    <a:pt x="219837" y="863092"/>
                  </a:cubicBezTo>
                  <a:lnTo>
                    <a:pt x="219837" y="846201"/>
                  </a:lnTo>
                  <a:lnTo>
                    <a:pt x="219837" y="863092"/>
                  </a:lnTo>
                  <a:cubicBezTo>
                    <a:pt x="89789" y="863092"/>
                    <a:pt x="0" y="657860"/>
                    <a:pt x="0" y="431546"/>
                  </a:cubicBezTo>
                  <a:lnTo>
                    <a:pt x="16891" y="431546"/>
                  </a:lnTo>
                  <a:lnTo>
                    <a:pt x="33147" y="436372"/>
                  </a:lnTo>
                  <a:cubicBezTo>
                    <a:pt x="30734" y="444373"/>
                    <a:pt x="22860" y="449580"/>
                    <a:pt x="14478" y="448310"/>
                  </a:cubicBezTo>
                  <a:cubicBezTo>
                    <a:pt x="6096" y="447040"/>
                    <a:pt x="0" y="439928"/>
                    <a:pt x="0" y="431546"/>
                  </a:cubicBezTo>
                  <a:moveTo>
                    <a:pt x="33909" y="431546"/>
                  </a:moveTo>
                  <a:lnTo>
                    <a:pt x="16891" y="431546"/>
                  </a:lnTo>
                  <a:lnTo>
                    <a:pt x="762" y="426720"/>
                  </a:lnTo>
                  <a:cubicBezTo>
                    <a:pt x="3175" y="418719"/>
                    <a:pt x="11049" y="413512"/>
                    <a:pt x="19431" y="414782"/>
                  </a:cubicBezTo>
                  <a:cubicBezTo>
                    <a:pt x="27813" y="416052"/>
                    <a:pt x="33909" y="423164"/>
                    <a:pt x="33909" y="431546"/>
                  </a:cubicBezTo>
                  <a:cubicBezTo>
                    <a:pt x="33909" y="663321"/>
                    <a:pt x="125730" y="829310"/>
                    <a:pt x="219837" y="829310"/>
                  </a:cubicBezTo>
                  <a:cubicBezTo>
                    <a:pt x="313944" y="829310"/>
                    <a:pt x="405892" y="663321"/>
                    <a:pt x="405892" y="431546"/>
                  </a:cubicBezTo>
                  <a:lnTo>
                    <a:pt x="422783" y="431546"/>
                  </a:lnTo>
                  <a:lnTo>
                    <a:pt x="405892" y="431546"/>
                  </a:lnTo>
                  <a:cubicBezTo>
                    <a:pt x="405892" y="199771"/>
                    <a:pt x="313944" y="33909"/>
                    <a:pt x="219837" y="33909"/>
                  </a:cubicBezTo>
                  <a:lnTo>
                    <a:pt x="219837" y="16891"/>
                  </a:lnTo>
                  <a:lnTo>
                    <a:pt x="219837" y="33909"/>
                  </a:lnTo>
                  <a:cubicBezTo>
                    <a:pt x="125730" y="33909"/>
                    <a:pt x="33909" y="199898"/>
                    <a:pt x="33909" y="43154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7475105" y="4977571"/>
            <a:ext cx="172093" cy="258840"/>
            <a:chOff x="0" y="0"/>
            <a:chExt cx="288000" cy="433173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88036" cy="433197"/>
            </a:xfrm>
            <a:custGeom>
              <a:avLst/>
              <a:gdLst/>
              <a:ahLst/>
              <a:cxnLst/>
              <a:rect r="r" b="b" t="t" l="l"/>
              <a:pathLst>
                <a:path h="433197" w="288036">
                  <a:moveTo>
                    <a:pt x="0" y="216535"/>
                  </a:moveTo>
                  <a:cubicBezTo>
                    <a:pt x="0" y="97028"/>
                    <a:pt x="64516" y="0"/>
                    <a:pt x="144018" y="0"/>
                  </a:cubicBezTo>
                  <a:cubicBezTo>
                    <a:pt x="223520" y="0"/>
                    <a:pt x="288036" y="97028"/>
                    <a:pt x="288036" y="216535"/>
                  </a:cubicBezTo>
                  <a:cubicBezTo>
                    <a:pt x="288036" y="336042"/>
                    <a:pt x="223520" y="433197"/>
                    <a:pt x="144018" y="433197"/>
                  </a:cubicBezTo>
                  <a:cubicBezTo>
                    <a:pt x="64516" y="433197"/>
                    <a:pt x="0" y="336169"/>
                    <a:pt x="0" y="21653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7008484" y="3977937"/>
            <a:ext cx="172093" cy="258840"/>
            <a:chOff x="0" y="0"/>
            <a:chExt cx="288000" cy="433173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288036" cy="433197"/>
            </a:xfrm>
            <a:custGeom>
              <a:avLst/>
              <a:gdLst/>
              <a:ahLst/>
              <a:cxnLst/>
              <a:rect r="r" b="b" t="t" l="l"/>
              <a:pathLst>
                <a:path h="433197" w="288036">
                  <a:moveTo>
                    <a:pt x="0" y="216535"/>
                  </a:moveTo>
                  <a:cubicBezTo>
                    <a:pt x="0" y="97028"/>
                    <a:pt x="64516" y="0"/>
                    <a:pt x="144018" y="0"/>
                  </a:cubicBezTo>
                  <a:cubicBezTo>
                    <a:pt x="223520" y="0"/>
                    <a:pt x="288036" y="97028"/>
                    <a:pt x="288036" y="216535"/>
                  </a:cubicBezTo>
                  <a:cubicBezTo>
                    <a:pt x="288036" y="336042"/>
                    <a:pt x="223520" y="433197"/>
                    <a:pt x="144018" y="433197"/>
                  </a:cubicBezTo>
                  <a:cubicBezTo>
                    <a:pt x="64516" y="433197"/>
                    <a:pt x="0" y="336169"/>
                    <a:pt x="0" y="21653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7506295" y="4151521"/>
            <a:ext cx="172093" cy="258840"/>
            <a:chOff x="0" y="0"/>
            <a:chExt cx="288000" cy="433173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288036" cy="433197"/>
            </a:xfrm>
            <a:custGeom>
              <a:avLst/>
              <a:gdLst/>
              <a:ahLst/>
              <a:cxnLst/>
              <a:rect r="r" b="b" t="t" l="l"/>
              <a:pathLst>
                <a:path h="433197" w="288036">
                  <a:moveTo>
                    <a:pt x="0" y="216535"/>
                  </a:moveTo>
                  <a:cubicBezTo>
                    <a:pt x="0" y="97028"/>
                    <a:pt x="64516" y="0"/>
                    <a:pt x="144018" y="0"/>
                  </a:cubicBezTo>
                  <a:cubicBezTo>
                    <a:pt x="223520" y="0"/>
                    <a:pt x="288036" y="97028"/>
                    <a:pt x="288036" y="216535"/>
                  </a:cubicBezTo>
                  <a:cubicBezTo>
                    <a:pt x="288036" y="336042"/>
                    <a:pt x="223520" y="433197"/>
                    <a:pt x="144018" y="433197"/>
                  </a:cubicBezTo>
                  <a:cubicBezTo>
                    <a:pt x="64516" y="433197"/>
                    <a:pt x="0" y="336169"/>
                    <a:pt x="0" y="21653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7255007" y="3173176"/>
            <a:ext cx="229457" cy="301487"/>
            <a:chOff x="0" y="0"/>
            <a:chExt cx="384000" cy="504544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384048" cy="504571"/>
            </a:xfrm>
            <a:custGeom>
              <a:avLst/>
              <a:gdLst/>
              <a:ahLst/>
              <a:cxnLst/>
              <a:rect r="r" b="b" t="t" l="l"/>
              <a:pathLst>
                <a:path h="504571" w="384048">
                  <a:moveTo>
                    <a:pt x="0" y="504571"/>
                  </a:moveTo>
                  <a:lnTo>
                    <a:pt x="192024" y="0"/>
                  </a:lnTo>
                  <a:lnTo>
                    <a:pt x="384048" y="504571"/>
                  </a:lnTo>
                  <a:close/>
                </a:path>
              </a:pathLst>
            </a:custGeom>
            <a:solidFill>
              <a:srgbClr val="ED174F"/>
            </a:solid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7219333" y="3648034"/>
            <a:ext cx="229457" cy="301487"/>
            <a:chOff x="0" y="0"/>
            <a:chExt cx="384000" cy="504544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384048" cy="504571"/>
            </a:xfrm>
            <a:custGeom>
              <a:avLst/>
              <a:gdLst/>
              <a:ahLst/>
              <a:cxnLst/>
              <a:rect r="r" b="b" t="t" l="l"/>
              <a:pathLst>
                <a:path h="504571" w="384048">
                  <a:moveTo>
                    <a:pt x="0" y="504571"/>
                  </a:moveTo>
                  <a:lnTo>
                    <a:pt x="192024" y="0"/>
                  </a:lnTo>
                  <a:lnTo>
                    <a:pt x="384048" y="504571"/>
                  </a:lnTo>
                  <a:close/>
                </a:path>
              </a:pathLst>
            </a:custGeom>
            <a:solidFill>
              <a:srgbClr val="ED174F"/>
            </a:solidFill>
          </p:spPr>
        </p:sp>
      </p:grpSp>
      <p:sp>
        <p:nvSpPr>
          <p:cNvPr name="AutoShape 41" id="41"/>
          <p:cNvSpPr/>
          <p:nvPr/>
        </p:nvSpPr>
        <p:spPr>
          <a:xfrm rot="10790239">
            <a:off x="7317420" y="4689346"/>
            <a:ext cx="3563827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2" id="42"/>
          <p:cNvSpPr/>
          <p:nvPr/>
        </p:nvSpPr>
        <p:spPr>
          <a:xfrm rot="10790088">
            <a:off x="7371897" y="5436730"/>
            <a:ext cx="3509351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3" id="43"/>
          <p:cNvSpPr/>
          <p:nvPr/>
        </p:nvSpPr>
        <p:spPr>
          <a:xfrm rot="10560">
            <a:off x="7587275" y="4083772"/>
            <a:ext cx="3293973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4" id="44"/>
          <p:cNvSpPr txBox="true"/>
          <p:nvPr/>
        </p:nvSpPr>
        <p:spPr>
          <a:xfrm rot="0">
            <a:off x="11406914" y="6011078"/>
            <a:ext cx="3649452" cy="417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46"/>
              </a:lnSpc>
            </a:pPr>
            <a:r>
              <a:rPr lang="en-US" b="true" sz="2788" spc="5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Skenaariot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1406916" y="6585727"/>
            <a:ext cx="2610047" cy="409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b="true" sz="2708" spc="5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Villit kortit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1067296" y="3358089"/>
            <a:ext cx="2670356" cy="417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46"/>
              </a:lnSpc>
            </a:pPr>
            <a:r>
              <a:rPr lang="en-US" b="true" sz="2788" spc="5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Mahdolliset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1067296" y="4505434"/>
            <a:ext cx="2939676" cy="417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46"/>
              </a:lnSpc>
            </a:pPr>
            <a:r>
              <a:rPr lang="en-US" b="true" sz="2788" spc="5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Todennäköiset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1067296" y="5252818"/>
            <a:ext cx="2351779" cy="409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b="true" sz="2708" spc="5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Toivottavat 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1080882" y="3912123"/>
            <a:ext cx="2656770" cy="417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46"/>
              </a:lnSpc>
            </a:pPr>
            <a:r>
              <a:rPr lang="en-US" b="true" sz="2788" spc="5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Uskottavat</a:t>
            </a:r>
          </a:p>
        </p:txBody>
      </p:sp>
      <p:sp>
        <p:nvSpPr>
          <p:cNvPr name="Freeform 50" id="50"/>
          <p:cNvSpPr/>
          <p:nvPr/>
        </p:nvSpPr>
        <p:spPr>
          <a:xfrm flipH="false" flipV="false" rot="-1655875">
            <a:off x="14708931" y="2952328"/>
            <a:ext cx="3669684" cy="4246501"/>
          </a:xfrm>
          <a:custGeom>
            <a:avLst/>
            <a:gdLst/>
            <a:ahLst/>
            <a:cxnLst/>
            <a:rect r="r" b="b" t="t" l="l"/>
            <a:pathLst>
              <a:path h="4246501" w="3669684">
                <a:moveTo>
                  <a:pt x="0" y="0"/>
                </a:moveTo>
                <a:lnTo>
                  <a:pt x="3669684" y="0"/>
                </a:lnTo>
                <a:lnTo>
                  <a:pt x="3669684" y="4246501"/>
                </a:lnTo>
                <a:lnTo>
                  <a:pt x="0" y="42465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8939982" y="9007350"/>
            <a:ext cx="4736809" cy="922981"/>
          </a:xfrm>
          <a:custGeom>
            <a:avLst/>
            <a:gdLst/>
            <a:ahLst/>
            <a:cxnLst/>
            <a:rect r="r" b="b" t="t" l="l"/>
            <a:pathLst>
              <a:path h="922981" w="4736809">
                <a:moveTo>
                  <a:pt x="0" y="0"/>
                </a:moveTo>
                <a:lnTo>
                  <a:pt x="4736809" y="0"/>
                </a:lnTo>
                <a:lnTo>
                  <a:pt x="4736809" y="922981"/>
                </a:lnTo>
                <a:lnTo>
                  <a:pt x="0" y="9229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2" id="52"/>
          <p:cNvSpPr txBox="true"/>
          <p:nvPr/>
        </p:nvSpPr>
        <p:spPr>
          <a:xfrm rot="0">
            <a:off x="1438128" y="1390077"/>
            <a:ext cx="16417824" cy="1171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39"/>
              </a:lnSpc>
            </a:pPr>
            <a:r>
              <a:rPr lang="en-US" sz="7699" spc="14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Tulevaisuustötterö on usein liian kapea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3934073" y="8207312"/>
            <a:ext cx="3325227" cy="1483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88"/>
              </a:lnSpc>
            </a:pPr>
            <a:r>
              <a:rPr lang="en-US" sz="1705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Eduskunta</a:t>
            </a:r>
            <a:r>
              <a:rPr lang="en-US" sz="1705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perusti Sitran 5.12.1967 lahjaksi 50-vuotiaalle itsenäiselle Suomelle. </a:t>
            </a:r>
          </a:p>
          <a:p>
            <a:pPr algn="l">
              <a:lnSpc>
                <a:spcPts val="2388"/>
              </a:lnSpc>
            </a:pPr>
            <a:r>
              <a:rPr lang="en-US" sz="1705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Sitra on tulevaisuustalo</a:t>
            </a:r>
            <a:r>
              <a:rPr lang="en-US" sz="1705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, joka auttaa Suomea uudistumaan.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551047" y="6574778"/>
            <a:ext cx="8903248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6"/>
              </a:lnSpc>
            </a:pPr>
            <a:r>
              <a:rPr lang="en-US" sz="2688" i="true" spc="4">
                <a:solidFill>
                  <a:srgbClr val="ED174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Kaikki muuttavat kaupunkiin, kyläkoulut ovat  turha kuluerä, kurjistumisen ilmapiiri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641182" y="2115858"/>
            <a:ext cx="187036" cy="245750"/>
            <a:chOff x="0" y="0"/>
            <a:chExt cx="384000" cy="50454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84048" cy="504571"/>
            </a:xfrm>
            <a:custGeom>
              <a:avLst/>
              <a:gdLst/>
              <a:ahLst/>
              <a:cxnLst/>
              <a:rect r="r" b="b" t="t" l="l"/>
              <a:pathLst>
                <a:path h="504571" w="384048">
                  <a:moveTo>
                    <a:pt x="0" y="504571"/>
                  </a:moveTo>
                  <a:lnTo>
                    <a:pt x="192024" y="0"/>
                  </a:lnTo>
                  <a:lnTo>
                    <a:pt x="384048" y="504571"/>
                  </a:lnTo>
                  <a:close/>
                </a:path>
              </a:pathLst>
            </a:custGeom>
            <a:solidFill>
              <a:srgbClr val="ED174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8975651" y="5804823"/>
            <a:ext cx="141067" cy="212174"/>
            <a:chOff x="0" y="0"/>
            <a:chExt cx="288000" cy="43317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88036" cy="433197"/>
            </a:xfrm>
            <a:custGeom>
              <a:avLst/>
              <a:gdLst/>
              <a:ahLst/>
              <a:cxnLst/>
              <a:rect r="r" b="b" t="t" l="l"/>
              <a:pathLst>
                <a:path h="433197" w="288036">
                  <a:moveTo>
                    <a:pt x="0" y="216535"/>
                  </a:moveTo>
                  <a:cubicBezTo>
                    <a:pt x="0" y="97028"/>
                    <a:pt x="64516" y="0"/>
                    <a:pt x="144018" y="0"/>
                  </a:cubicBezTo>
                  <a:cubicBezTo>
                    <a:pt x="223520" y="0"/>
                    <a:pt x="288036" y="97028"/>
                    <a:pt x="288036" y="216535"/>
                  </a:cubicBezTo>
                  <a:cubicBezTo>
                    <a:pt x="288036" y="336042"/>
                    <a:pt x="223520" y="433197"/>
                    <a:pt x="144018" y="433197"/>
                  </a:cubicBezTo>
                  <a:cubicBezTo>
                    <a:pt x="64516" y="433197"/>
                    <a:pt x="0" y="336169"/>
                    <a:pt x="0" y="21653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3137121" y="2630196"/>
            <a:ext cx="188090" cy="247134"/>
            <a:chOff x="0" y="0"/>
            <a:chExt cx="384000" cy="5045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84048" cy="504571"/>
            </a:xfrm>
            <a:custGeom>
              <a:avLst/>
              <a:gdLst/>
              <a:ahLst/>
              <a:cxnLst/>
              <a:rect r="r" b="b" t="t" l="l"/>
              <a:pathLst>
                <a:path h="504571" w="384048">
                  <a:moveTo>
                    <a:pt x="0" y="504571"/>
                  </a:moveTo>
                  <a:lnTo>
                    <a:pt x="192024" y="0"/>
                  </a:lnTo>
                  <a:lnTo>
                    <a:pt x="384048" y="504571"/>
                  </a:lnTo>
                  <a:close/>
                </a:path>
              </a:pathLst>
            </a:custGeom>
            <a:solidFill>
              <a:srgbClr val="ED174F"/>
            </a:solidFill>
          </p:spPr>
        </p:sp>
      </p:grpSp>
      <p:sp>
        <p:nvSpPr>
          <p:cNvPr name="AutoShape 8" id="8"/>
          <p:cNvSpPr/>
          <p:nvPr/>
        </p:nvSpPr>
        <p:spPr>
          <a:xfrm flipH="true">
            <a:off x="1495561" y="4440360"/>
            <a:ext cx="4255827" cy="189481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flipV="true">
            <a:off x="1439384" y="3900931"/>
            <a:ext cx="4293514" cy="762592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flipV="true">
            <a:off x="1342737" y="3522670"/>
            <a:ext cx="4193780" cy="96760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flipH="true" flipV="true">
            <a:off x="1439774" y="4681957"/>
            <a:ext cx="4317461" cy="56436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flipH="true" flipV="true">
            <a:off x="1439761" y="4684073"/>
            <a:ext cx="4206895" cy="14673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3" id="13"/>
          <p:cNvGrpSpPr/>
          <p:nvPr/>
        </p:nvGrpSpPr>
        <p:grpSpPr>
          <a:xfrm rot="0">
            <a:off x="5575488" y="4423900"/>
            <a:ext cx="343481" cy="526752"/>
            <a:chOff x="0" y="0"/>
            <a:chExt cx="778464" cy="119382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16891" y="16891"/>
              <a:ext cx="753110" cy="1168400"/>
            </a:xfrm>
            <a:custGeom>
              <a:avLst/>
              <a:gdLst/>
              <a:ahLst/>
              <a:cxnLst/>
              <a:rect r="r" b="b" t="t" l="l"/>
              <a:pathLst>
                <a:path h="1168400" w="753110">
                  <a:moveTo>
                    <a:pt x="0" y="584200"/>
                  </a:moveTo>
                  <a:cubicBezTo>
                    <a:pt x="0" y="261493"/>
                    <a:pt x="168529" y="0"/>
                    <a:pt x="376555" y="0"/>
                  </a:cubicBezTo>
                  <a:cubicBezTo>
                    <a:pt x="584581" y="0"/>
                    <a:pt x="753110" y="261620"/>
                    <a:pt x="753110" y="584200"/>
                  </a:cubicBezTo>
                  <a:cubicBezTo>
                    <a:pt x="753110" y="906780"/>
                    <a:pt x="584581" y="1168400"/>
                    <a:pt x="376555" y="1168400"/>
                  </a:cubicBezTo>
                  <a:cubicBezTo>
                    <a:pt x="168529" y="1168400"/>
                    <a:pt x="0" y="906780"/>
                    <a:pt x="0" y="5842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86892" cy="1202309"/>
            </a:xfrm>
            <a:custGeom>
              <a:avLst/>
              <a:gdLst/>
              <a:ahLst/>
              <a:cxnLst/>
              <a:rect r="r" b="b" t="t" l="l"/>
              <a:pathLst>
                <a:path h="1202309" w="786892">
                  <a:moveTo>
                    <a:pt x="0" y="601091"/>
                  </a:moveTo>
                  <a:cubicBezTo>
                    <a:pt x="0" y="276606"/>
                    <a:pt x="170180" y="0"/>
                    <a:pt x="393446" y="0"/>
                  </a:cubicBezTo>
                  <a:lnTo>
                    <a:pt x="393446" y="16891"/>
                  </a:lnTo>
                  <a:lnTo>
                    <a:pt x="393446" y="0"/>
                  </a:lnTo>
                  <a:cubicBezTo>
                    <a:pt x="616839" y="0"/>
                    <a:pt x="786892" y="276606"/>
                    <a:pt x="786892" y="601091"/>
                  </a:cubicBezTo>
                  <a:cubicBezTo>
                    <a:pt x="786892" y="925576"/>
                    <a:pt x="616839" y="1202309"/>
                    <a:pt x="393446" y="1202309"/>
                  </a:cubicBezTo>
                  <a:lnTo>
                    <a:pt x="393446" y="1185418"/>
                  </a:lnTo>
                  <a:lnTo>
                    <a:pt x="393446" y="1202309"/>
                  </a:lnTo>
                  <a:cubicBezTo>
                    <a:pt x="170180" y="1202309"/>
                    <a:pt x="0" y="925703"/>
                    <a:pt x="0" y="601091"/>
                  </a:cubicBezTo>
                  <a:lnTo>
                    <a:pt x="16891" y="601091"/>
                  </a:lnTo>
                  <a:lnTo>
                    <a:pt x="31242" y="610108"/>
                  </a:lnTo>
                  <a:cubicBezTo>
                    <a:pt x="27178" y="616458"/>
                    <a:pt x="19431" y="619506"/>
                    <a:pt x="12192" y="617347"/>
                  </a:cubicBezTo>
                  <a:cubicBezTo>
                    <a:pt x="4953" y="615188"/>
                    <a:pt x="0" y="608711"/>
                    <a:pt x="0" y="601091"/>
                  </a:cubicBezTo>
                  <a:moveTo>
                    <a:pt x="33909" y="601091"/>
                  </a:moveTo>
                  <a:lnTo>
                    <a:pt x="16891" y="601091"/>
                  </a:lnTo>
                  <a:lnTo>
                    <a:pt x="2540" y="592201"/>
                  </a:lnTo>
                  <a:cubicBezTo>
                    <a:pt x="6604" y="585851"/>
                    <a:pt x="14351" y="582803"/>
                    <a:pt x="21590" y="584962"/>
                  </a:cubicBezTo>
                  <a:cubicBezTo>
                    <a:pt x="28829" y="587121"/>
                    <a:pt x="33909" y="593725"/>
                    <a:pt x="33909" y="601218"/>
                  </a:cubicBezTo>
                  <a:cubicBezTo>
                    <a:pt x="33909" y="921893"/>
                    <a:pt x="200914" y="1168400"/>
                    <a:pt x="393446" y="1168400"/>
                  </a:cubicBezTo>
                  <a:cubicBezTo>
                    <a:pt x="585978" y="1168400"/>
                    <a:pt x="753110" y="921893"/>
                    <a:pt x="753110" y="601091"/>
                  </a:cubicBezTo>
                  <a:lnTo>
                    <a:pt x="770001" y="601091"/>
                  </a:lnTo>
                  <a:lnTo>
                    <a:pt x="753110" y="601091"/>
                  </a:lnTo>
                  <a:cubicBezTo>
                    <a:pt x="753110" y="280289"/>
                    <a:pt x="586105" y="33782"/>
                    <a:pt x="393573" y="33782"/>
                  </a:cubicBezTo>
                  <a:lnTo>
                    <a:pt x="393573" y="16891"/>
                  </a:lnTo>
                  <a:lnTo>
                    <a:pt x="393573" y="33909"/>
                  </a:lnTo>
                  <a:cubicBezTo>
                    <a:pt x="200914" y="33909"/>
                    <a:pt x="33909" y="280416"/>
                    <a:pt x="33909" y="60109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5358761" y="3896082"/>
            <a:ext cx="737066" cy="1571692"/>
            <a:chOff x="0" y="0"/>
            <a:chExt cx="1670484" cy="356207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678940" cy="3570605"/>
            </a:xfrm>
            <a:custGeom>
              <a:avLst/>
              <a:gdLst/>
              <a:ahLst/>
              <a:cxnLst/>
              <a:rect r="r" b="b" t="t" l="l"/>
              <a:pathLst>
                <a:path h="3570605" w="1678940">
                  <a:moveTo>
                    <a:pt x="0" y="1785239"/>
                  </a:moveTo>
                  <a:cubicBezTo>
                    <a:pt x="0" y="812165"/>
                    <a:pt x="366776" y="0"/>
                    <a:pt x="839470" y="0"/>
                  </a:cubicBezTo>
                  <a:lnTo>
                    <a:pt x="839470" y="16891"/>
                  </a:lnTo>
                  <a:lnTo>
                    <a:pt x="839470" y="0"/>
                  </a:lnTo>
                  <a:cubicBezTo>
                    <a:pt x="1312164" y="0"/>
                    <a:pt x="1678940" y="812165"/>
                    <a:pt x="1678940" y="1785239"/>
                  </a:cubicBezTo>
                  <a:cubicBezTo>
                    <a:pt x="1678940" y="2758313"/>
                    <a:pt x="1312164" y="3570605"/>
                    <a:pt x="839470" y="3570605"/>
                  </a:cubicBezTo>
                  <a:lnTo>
                    <a:pt x="839470" y="3553714"/>
                  </a:lnTo>
                  <a:lnTo>
                    <a:pt x="839470" y="3570605"/>
                  </a:lnTo>
                  <a:cubicBezTo>
                    <a:pt x="366776" y="3570605"/>
                    <a:pt x="0" y="2758313"/>
                    <a:pt x="0" y="1785239"/>
                  </a:cubicBezTo>
                  <a:lnTo>
                    <a:pt x="16891" y="1785239"/>
                  </a:lnTo>
                  <a:lnTo>
                    <a:pt x="33020" y="1790319"/>
                  </a:lnTo>
                  <a:cubicBezTo>
                    <a:pt x="30480" y="1798320"/>
                    <a:pt x="22606" y="1803273"/>
                    <a:pt x="14351" y="1802003"/>
                  </a:cubicBezTo>
                  <a:cubicBezTo>
                    <a:pt x="6096" y="1800733"/>
                    <a:pt x="0" y="1793621"/>
                    <a:pt x="0" y="1785239"/>
                  </a:cubicBezTo>
                  <a:moveTo>
                    <a:pt x="33909" y="1785239"/>
                  </a:moveTo>
                  <a:lnTo>
                    <a:pt x="16891" y="1785239"/>
                  </a:lnTo>
                  <a:lnTo>
                    <a:pt x="762" y="1780159"/>
                  </a:lnTo>
                  <a:cubicBezTo>
                    <a:pt x="3302" y="1772158"/>
                    <a:pt x="11176" y="1767205"/>
                    <a:pt x="19431" y="1768475"/>
                  </a:cubicBezTo>
                  <a:cubicBezTo>
                    <a:pt x="27686" y="1769745"/>
                    <a:pt x="33782" y="1776857"/>
                    <a:pt x="33782" y="1785239"/>
                  </a:cubicBezTo>
                  <a:cubicBezTo>
                    <a:pt x="33782" y="2765425"/>
                    <a:pt x="403479" y="3536696"/>
                    <a:pt x="839343" y="3536696"/>
                  </a:cubicBezTo>
                  <a:cubicBezTo>
                    <a:pt x="1275207" y="3536696"/>
                    <a:pt x="1644904" y="2765425"/>
                    <a:pt x="1644904" y="1785239"/>
                  </a:cubicBezTo>
                  <a:lnTo>
                    <a:pt x="1661795" y="1785239"/>
                  </a:lnTo>
                  <a:lnTo>
                    <a:pt x="1644904" y="1785239"/>
                  </a:lnTo>
                  <a:cubicBezTo>
                    <a:pt x="1644904" y="805053"/>
                    <a:pt x="1275207" y="33782"/>
                    <a:pt x="839343" y="33782"/>
                  </a:cubicBezTo>
                  <a:lnTo>
                    <a:pt x="839343" y="16891"/>
                  </a:lnTo>
                  <a:lnTo>
                    <a:pt x="839343" y="33909"/>
                  </a:lnTo>
                  <a:cubicBezTo>
                    <a:pt x="403606" y="33909"/>
                    <a:pt x="33909" y="805053"/>
                    <a:pt x="33909" y="178523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4942524" y="3498160"/>
            <a:ext cx="1334788" cy="2420413"/>
            <a:chOff x="0" y="0"/>
            <a:chExt cx="3025158" cy="548561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033649" cy="5494020"/>
            </a:xfrm>
            <a:custGeom>
              <a:avLst/>
              <a:gdLst/>
              <a:ahLst/>
              <a:cxnLst/>
              <a:rect r="r" b="b" t="t" l="l"/>
              <a:pathLst>
                <a:path h="5494020" w="3033649">
                  <a:moveTo>
                    <a:pt x="0" y="2747010"/>
                  </a:moveTo>
                  <a:cubicBezTo>
                    <a:pt x="0" y="1240028"/>
                    <a:pt x="671449" y="0"/>
                    <a:pt x="1516761" y="0"/>
                  </a:cubicBezTo>
                  <a:lnTo>
                    <a:pt x="1516761" y="16891"/>
                  </a:lnTo>
                  <a:lnTo>
                    <a:pt x="1516761" y="0"/>
                  </a:lnTo>
                  <a:cubicBezTo>
                    <a:pt x="2362200" y="0"/>
                    <a:pt x="3033649" y="1240028"/>
                    <a:pt x="3033649" y="2747010"/>
                  </a:cubicBezTo>
                  <a:lnTo>
                    <a:pt x="3016758" y="2747010"/>
                  </a:lnTo>
                  <a:lnTo>
                    <a:pt x="3033649" y="2747010"/>
                  </a:lnTo>
                  <a:cubicBezTo>
                    <a:pt x="3033649" y="4253992"/>
                    <a:pt x="2362200" y="5494020"/>
                    <a:pt x="1516888" y="5494020"/>
                  </a:cubicBezTo>
                  <a:lnTo>
                    <a:pt x="1516888" y="5477129"/>
                  </a:lnTo>
                  <a:lnTo>
                    <a:pt x="1516888" y="5494020"/>
                  </a:lnTo>
                  <a:cubicBezTo>
                    <a:pt x="671449" y="5494020"/>
                    <a:pt x="0" y="4253992"/>
                    <a:pt x="0" y="2747010"/>
                  </a:cubicBezTo>
                  <a:lnTo>
                    <a:pt x="16891" y="2747010"/>
                  </a:lnTo>
                  <a:lnTo>
                    <a:pt x="33909" y="2747010"/>
                  </a:lnTo>
                  <a:lnTo>
                    <a:pt x="16891" y="2747010"/>
                  </a:lnTo>
                  <a:lnTo>
                    <a:pt x="0" y="2747010"/>
                  </a:lnTo>
                  <a:moveTo>
                    <a:pt x="33909" y="2747010"/>
                  </a:moveTo>
                  <a:cubicBezTo>
                    <a:pt x="33909" y="2756408"/>
                    <a:pt x="26289" y="2763901"/>
                    <a:pt x="17018" y="2763901"/>
                  </a:cubicBezTo>
                  <a:cubicBezTo>
                    <a:pt x="7747" y="2763901"/>
                    <a:pt x="0" y="2756408"/>
                    <a:pt x="0" y="2747010"/>
                  </a:cubicBezTo>
                  <a:cubicBezTo>
                    <a:pt x="0" y="2737612"/>
                    <a:pt x="7620" y="2730119"/>
                    <a:pt x="16891" y="2730119"/>
                  </a:cubicBezTo>
                  <a:cubicBezTo>
                    <a:pt x="26162" y="2730119"/>
                    <a:pt x="33782" y="2737739"/>
                    <a:pt x="33782" y="2747010"/>
                  </a:cubicBezTo>
                  <a:cubicBezTo>
                    <a:pt x="33782" y="4255643"/>
                    <a:pt x="705358" y="5460238"/>
                    <a:pt x="1516761" y="5460238"/>
                  </a:cubicBezTo>
                  <a:cubicBezTo>
                    <a:pt x="2328164" y="5460238"/>
                    <a:pt x="2999740" y="4255643"/>
                    <a:pt x="2999740" y="2747010"/>
                  </a:cubicBezTo>
                  <a:cubicBezTo>
                    <a:pt x="2999740" y="1238377"/>
                    <a:pt x="2328164" y="33909"/>
                    <a:pt x="1516761" y="33909"/>
                  </a:cubicBezTo>
                  <a:lnTo>
                    <a:pt x="1516761" y="16891"/>
                  </a:lnTo>
                  <a:lnTo>
                    <a:pt x="1516761" y="33909"/>
                  </a:lnTo>
                  <a:cubicBezTo>
                    <a:pt x="705485" y="33909"/>
                    <a:pt x="33909" y="1238377"/>
                    <a:pt x="33909" y="274701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5528117" y="4423900"/>
            <a:ext cx="570278" cy="1137044"/>
            <a:chOff x="0" y="0"/>
            <a:chExt cx="1667141" cy="332401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16891" y="16891"/>
              <a:ext cx="1633347" cy="3290189"/>
            </a:xfrm>
            <a:custGeom>
              <a:avLst/>
              <a:gdLst/>
              <a:ahLst/>
              <a:cxnLst/>
              <a:rect r="r" b="b" t="t" l="l"/>
              <a:pathLst>
                <a:path h="3290189" w="1633347">
                  <a:moveTo>
                    <a:pt x="0" y="1645158"/>
                  </a:moveTo>
                  <a:cubicBezTo>
                    <a:pt x="0" y="736600"/>
                    <a:pt x="365633" y="0"/>
                    <a:pt x="816737" y="0"/>
                  </a:cubicBezTo>
                  <a:cubicBezTo>
                    <a:pt x="1267841" y="0"/>
                    <a:pt x="1633347" y="736473"/>
                    <a:pt x="1633347" y="1645031"/>
                  </a:cubicBezTo>
                  <a:cubicBezTo>
                    <a:pt x="1633347" y="2553589"/>
                    <a:pt x="1267714" y="3290189"/>
                    <a:pt x="816737" y="3290189"/>
                  </a:cubicBezTo>
                  <a:cubicBezTo>
                    <a:pt x="365760" y="3290189"/>
                    <a:pt x="0" y="2553716"/>
                    <a:pt x="0" y="1645158"/>
                  </a:cubicBezTo>
                  <a:close/>
                </a:path>
              </a:pathLst>
            </a:custGeom>
            <a:solidFill>
              <a:srgbClr val="848C40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667256" cy="3323971"/>
            </a:xfrm>
            <a:custGeom>
              <a:avLst/>
              <a:gdLst/>
              <a:ahLst/>
              <a:cxnLst/>
              <a:rect r="r" b="b" t="t" l="l"/>
              <a:pathLst>
                <a:path h="3323971" w="1667256">
                  <a:moveTo>
                    <a:pt x="0" y="1662049"/>
                  </a:moveTo>
                  <a:cubicBezTo>
                    <a:pt x="0" y="755904"/>
                    <a:pt x="364744" y="0"/>
                    <a:pt x="833628" y="0"/>
                  </a:cubicBezTo>
                  <a:lnTo>
                    <a:pt x="833628" y="16891"/>
                  </a:lnTo>
                  <a:lnTo>
                    <a:pt x="833628" y="0"/>
                  </a:lnTo>
                  <a:cubicBezTo>
                    <a:pt x="1302512" y="0"/>
                    <a:pt x="1667256" y="755904"/>
                    <a:pt x="1667256" y="1662049"/>
                  </a:cubicBezTo>
                  <a:cubicBezTo>
                    <a:pt x="1667256" y="2568194"/>
                    <a:pt x="1302512" y="3323971"/>
                    <a:pt x="833628" y="3323971"/>
                  </a:cubicBezTo>
                  <a:lnTo>
                    <a:pt x="833628" y="3307080"/>
                  </a:lnTo>
                  <a:lnTo>
                    <a:pt x="833628" y="3323971"/>
                  </a:lnTo>
                  <a:cubicBezTo>
                    <a:pt x="364744" y="3323971"/>
                    <a:pt x="0" y="2568067"/>
                    <a:pt x="0" y="1662049"/>
                  </a:cubicBezTo>
                  <a:lnTo>
                    <a:pt x="16891" y="1662049"/>
                  </a:lnTo>
                  <a:lnTo>
                    <a:pt x="33020" y="1667129"/>
                  </a:lnTo>
                  <a:cubicBezTo>
                    <a:pt x="30480" y="1675130"/>
                    <a:pt x="22606" y="1680083"/>
                    <a:pt x="14351" y="1678813"/>
                  </a:cubicBezTo>
                  <a:cubicBezTo>
                    <a:pt x="6096" y="1677543"/>
                    <a:pt x="0" y="1670304"/>
                    <a:pt x="0" y="1662049"/>
                  </a:cubicBezTo>
                  <a:moveTo>
                    <a:pt x="33909" y="1662049"/>
                  </a:moveTo>
                  <a:lnTo>
                    <a:pt x="16891" y="1662049"/>
                  </a:lnTo>
                  <a:lnTo>
                    <a:pt x="762" y="1656969"/>
                  </a:lnTo>
                  <a:cubicBezTo>
                    <a:pt x="3302" y="1648968"/>
                    <a:pt x="11176" y="1644015"/>
                    <a:pt x="19431" y="1645285"/>
                  </a:cubicBezTo>
                  <a:cubicBezTo>
                    <a:pt x="27686" y="1646555"/>
                    <a:pt x="33782" y="1653667"/>
                    <a:pt x="33782" y="1662049"/>
                  </a:cubicBezTo>
                  <a:cubicBezTo>
                    <a:pt x="33782" y="2573147"/>
                    <a:pt x="400304" y="3290189"/>
                    <a:pt x="833501" y="3290189"/>
                  </a:cubicBezTo>
                  <a:cubicBezTo>
                    <a:pt x="1266698" y="3290189"/>
                    <a:pt x="1633220" y="2573147"/>
                    <a:pt x="1633220" y="1662049"/>
                  </a:cubicBezTo>
                  <a:lnTo>
                    <a:pt x="1650111" y="1662049"/>
                  </a:lnTo>
                  <a:lnTo>
                    <a:pt x="1633220" y="1662049"/>
                  </a:lnTo>
                  <a:cubicBezTo>
                    <a:pt x="1633220" y="750951"/>
                    <a:pt x="1266698" y="33909"/>
                    <a:pt x="833501" y="33909"/>
                  </a:cubicBezTo>
                  <a:lnTo>
                    <a:pt x="833501" y="16891"/>
                  </a:lnTo>
                  <a:lnTo>
                    <a:pt x="833501" y="33909"/>
                  </a:lnTo>
                  <a:cubicBezTo>
                    <a:pt x="400304" y="33909"/>
                    <a:pt x="33782" y="750951"/>
                    <a:pt x="33782" y="1662049"/>
                  </a:cubicBezTo>
                  <a:close/>
                </a:path>
              </a:pathLst>
            </a:custGeom>
            <a:solidFill>
              <a:srgbClr val="848C40"/>
            </a:solidFill>
          </p:spPr>
        </p:sp>
      </p:grpSp>
      <p:sp>
        <p:nvSpPr>
          <p:cNvPr name="AutoShape 23" id="23"/>
          <p:cNvSpPr/>
          <p:nvPr/>
        </p:nvSpPr>
        <p:spPr>
          <a:xfrm>
            <a:off x="1342737" y="4871092"/>
            <a:ext cx="4267181" cy="103628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4" id="24"/>
          <p:cNvSpPr/>
          <p:nvPr/>
        </p:nvSpPr>
        <p:spPr>
          <a:xfrm>
            <a:off x="1591266" y="4677261"/>
            <a:ext cx="4136028" cy="779305"/>
          </a:xfrm>
          <a:prstGeom prst="line">
            <a:avLst/>
          </a:prstGeom>
          <a:ln cap="rnd" w="9525">
            <a:solidFill>
              <a:srgbClr val="848C4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5" id="25"/>
          <p:cNvGrpSpPr/>
          <p:nvPr/>
        </p:nvGrpSpPr>
        <p:grpSpPr>
          <a:xfrm rot="0">
            <a:off x="1245723" y="4490270"/>
            <a:ext cx="194028" cy="380837"/>
            <a:chOff x="0" y="0"/>
            <a:chExt cx="439744" cy="863128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16891" y="16891"/>
              <a:ext cx="405892" cy="829310"/>
            </a:xfrm>
            <a:custGeom>
              <a:avLst/>
              <a:gdLst/>
              <a:ahLst/>
              <a:cxnLst/>
              <a:rect r="r" b="b" t="t" l="l"/>
              <a:pathLst>
                <a:path h="829310" w="405892">
                  <a:moveTo>
                    <a:pt x="0" y="414655"/>
                  </a:moveTo>
                  <a:cubicBezTo>
                    <a:pt x="0" y="185674"/>
                    <a:pt x="90805" y="0"/>
                    <a:pt x="202946" y="0"/>
                  </a:cubicBezTo>
                  <a:cubicBezTo>
                    <a:pt x="315087" y="0"/>
                    <a:pt x="405892" y="185674"/>
                    <a:pt x="405892" y="414655"/>
                  </a:cubicBezTo>
                  <a:cubicBezTo>
                    <a:pt x="405892" y="643636"/>
                    <a:pt x="315087" y="829310"/>
                    <a:pt x="202946" y="829310"/>
                  </a:cubicBezTo>
                  <a:cubicBezTo>
                    <a:pt x="90805" y="829310"/>
                    <a:pt x="0" y="643636"/>
                    <a:pt x="0" y="41465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439801" cy="863092"/>
            </a:xfrm>
            <a:custGeom>
              <a:avLst/>
              <a:gdLst/>
              <a:ahLst/>
              <a:cxnLst/>
              <a:rect r="r" b="b" t="t" l="l"/>
              <a:pathLst>
                <a:path h="863092" w="439801">
                  <a:moveTo>
                    <a:pt x="0" y="431546"/>
                  </a:moveTo>
                  <a:cubicBezTo>
                    <a:pt x="0" y="205359"/>
                    <a:pt x="89789" y="0"/>
                    <a:pt x="219837" y="0"/>
                  </a:cubicBezTo>
                  <a:lnTo>
                    <a:pt x="219837" y="16891"/>
                  </a:lnTo>
                  <a:lnTo>
                    <a:pt x="219837" y="0"/>
                  </a:lnTo>
                  <a:cubicBezTo>
                    <a:pt x="349885" y="0"/>
                    <a:pt x="439801" y="205359"/>
                    <a:pt x="439801" y="431546"/>
                  </a:cubicBezTo>
                  <a:cubicBezTo>
                    <a:pt x="439801" y="657733"/>
                    <a:pt x="349885" y="863092"/>
                    <a:pt x="219837" y="863092"/>
                  </a:cubicBezTo>
                  <a:lnTo>
                    <a:pt x="219837" y="846201"/>
                  </a:lnTo>
                  <a:lnTo>
                    <a:pt x="219837" y="863092"/>
                  </a:lnTo>
                  <a:cubicBezTo>
                    <a:pt x="89789" y="863092"/>
                    <a:pt x="0" y="657860"/>
                    <a:pt x="0" y="431546"/>
                  </a:cubicBezTo>
                  <a:lnTo>
                    <a:pt x="16891" y="431546"/>
                  </a:lnTo>
                  <a:lnTo>
                    <a:pt x="33147" y="436372"/>
                  </a:lnTo>
                  <a:cubicBezTo>
                    <a:pt x="30734" y="444373"/>
                    <a:pt x="22860" y="449580"/>
                    <a:pt x="14478" y="448310"/>
                  </a:cubicBezTo>
                  <a:cubicBezTo>
                    <a:pt x="6096" y="447040"/>
                    <a:pt x="0" y="439928"/>
                    <a:pt x="0" y="431546"/>
                  </a:cubicBezTo>
                  <a:moveTo>
                    <a:pt x="33909" y="431546"/>
                  </a:moveTo>
                  <a:lnTo>
                    <a:pt x="16891" y="431546"/>
                  </a:lnTo>
                  <a:lnTo>
                    <a:pt x="762" y="426720"/>
                  </a:lnTo>
                  <a:cubicBezTo>
                    <a:pt x="3175" y="418719"/>
                    <a:pt x="11049" y="413512"/>
                    <a:pt x="19431" y="414782"/>
                  </a:cubicBezTo>
                  <a:cubicBezTo>
                    <a:pt x="27813" y="416052"/>
                    <a:pt x="33909" y="423164"/>
                    <a:pt x="33909" y="431546"/>
                  </a:cubicBezTo>
                  <a:cubicBezTo>
                    <a:pt x="33909" y="663321"/>
                    <a:pt x="125730" y="829310"/>
                    <a:pt x="219837" y="829310"/>
                  </a:cubicBezTo>
                  <a:cubicBezTo>
                    <a:pt x="313944" y="829310"/>
                    <a:pt x="405892" y="663321"/>
                    <a:pt x="405892" y="431546"/>
                  </a:cubicBezTo>
                  <a:lnTo>
                    <a:pt x="422783" y="431546"/>
                  </a:lnTo>
                  <a:lnTo>
                    <a:pt x="405892" y="431546"/>
                  </a:lnTo>
                  <a:cubicBezTo>
                    <a:pt x="405892" y="199771"/>
                    <a:pt x="313944" y="33909"/>
                    <a:pt x="219837" y="33909"/>
                  </a:cubicBezTo>
                  <a:lnTo>
                    <a:pt x="219837" y="16891"/>
                  </a:lnTo>
                  <a:lnTo>
                    <a:pt x="219837" y="33909"/>
                  </a:lnTo>
                  <a:cubicBezTo>
                    <a:pt x="125730" y="33909"/>
                    <a:pt x="33909" y="199898"/>
                    <a:pt x="33909" y="43154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AutoShape 28" id="28"/>
          <p:cNvSpPr/>
          <p:nvPr/>
        </p:nvSpPr>
        <p:spPr>
          <a:xfrm flipH="true">
            <a:off x="1245723" y="2552108"/>
            <a:ext cx="4319881" cy="1648542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9" id="29"/>
          <p:cNvSpPr/>
          <p:nvPr/>
        </p:nvSpPr>
        <p:spPr>
          <a:xfrm>
            <a:off x="1245723" y="5239311"/>
            <a:ext cx="4319881" cy="1648542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0" id="30"/>
          <p:cNvGrpSpPr/>
          <p:nvPr/>
        </p:nvGrpSpPr>
        <p:grpSpPr>
          <a:xfrm rot="0">
            <a:off x="4546110" y="2552108"/>
            <a:ext cx="2091839" cy="4322092"/>
            <a:chOff x="0" y="0"/>
            <a:chExt cx="4799961" cy="9917526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4503737" cy="9849486"/>
            </a:xfrm>
            <a:custGeom>
              <a:avLst/>
              <a:gdLst/>
              <a:ahLst/>
              <a:cxnLst/>
              <a:rect r="r" b="b" t="t" l="l"/>
              <a:pathLst>
                <a:path h="9849486" w="4503737">
                  <a:moveTo>
                    <a:pt x="1551" y="4781042"/>
                  </a:moveTo>
                  <a:cubicBezTo>
                    <a:pt x="1938" y="4755515"/>
                    <a:pt x="2584" y="4729988"/>
                    <a:pt x="3101" y="4704588"/>
                  </a:cubicBezTo>
                  <a:lnTo>
                    <a:pt x="28943" y="4705223"/>
                  </a:lnTo>
                  <a:cubicBezTo>
                    <a:pt x="28297" y="4730623"/>
                    <a:pt x="27780" y="4756023"/>
                    <a:pt x="27392" y="4781423"/>
                  </a:cubicBezTo>
                  <a:close/>
                  <a:moveTo>
                    <a:pt x="32044" y="4603623"/>
                  </a:moveTo>
                  <a:cubicBezTo>
                    <a:pt x="32948" y="4578350"/>
                    <a:pt x="33853" y="4553077"/>
                    <a:pt x="34887" y="4527931"/>
                  </a:cubicBezTo>
                  <a:lnTo>
                    <a:pt x="60729" y="4528947"/>
                  </a:lnTo>
                  <a:cubicBezTo>
                    <a:pt x="59695" y="4554093"/>
                    <a:pt x="58661" y="4579239"/>
                    <a:pt x="57886" y="4604512"/>
                  </a:cubicBezTo>
                  <a:close/>
                  <a:moveTo>
                    <a:pt x="65509" y="4427601"/>
                  </a:moveTo>
                  <a:cubicBezTo>
                    <a:pt x="66801" y="4401820"/>
                    <a:pt x="68223" y="4376166"/>
                    <a:pt x="69773" y="4350639"/>
                  </a:cubicBezTo>
                  <a:lnTo>
                    <a:pt x="95615" y="4352163"/>
                  </a:lnTo>
                  <a:cubicBezTo>
                    <a:pt x="94065" y="4377690"/>
                    <a:pt x="92643" y="4403344"/>
                    <a:pt x="91351" y="4428998"/>
                  </a:cubicBezTo>
                  <a:close/>
                  <a:moveTo>
                    <a:pt x="102205" y="4249928"/>
                  </a:moveTo>
                  <a:cubicBezTo>
                    <a:pt x="104014" y="4224528"/>
                    <a:pt x="105823" y="4199128"/>
                    <a:pt x="107761" y="4173855"/>
                  </a:cubicBezTo>
                  <a:lnTo>
                    <a:pt x="133474" y="4175760"/>
                  </a:lnTo>
                  <a:cubicBezTo>
                    <a:pt x="131536" y="4201033"/>
                    <a:pt x="129597" y="4226306"/>
                    <a:pt x="127918" y="4251706"/>
                  </a:cubicBezTo>
                  <a:close/>
                  <a:moveTo>
                    <a:pt x="141872" y="4074668"/>
                  </a:moveTo>
                  <a:cubicBezTo>
                    <a:pt x="144069" y="4049522"/>
                    <a:pt x="146395" y="4024503"/>
                    <a:pt x="148720" y="3999484"/>
                  </a:cubicBezTo>
                  <a:lnTo>
                    <a:pt x="174433" y="4001897"/>
                  </a:lnTo>
                  <a:cubicBezTo>
                    <a:pt x="172107" y="4026789"/>
                    <a:pt x="169782" y="4051808"/>
                    <a:pt x="167585" y="4076954"/>
                  </a:cubicBezTo>
                  <a:close/>
                  <a:moveTo>
                    <a:pt x="184770" y="3900043"/>
                  </a:moveTo>
                  <a:cubicBezTo>
                    <a:pt x="187483" y="3874516"/>
                    <a:pt x="190326" y="3848989"/>
                    <a:pt x="193169" y="3823462"/>
                  </a:cubicBezTo>
                  <a:lnTo>
                    <a:pt x="218881" y="3826256"/>
                  </a:lnTo>
                  <a:cubicBezTo>
                    <a:pt x="216039" y="3851656"/>
                    <a:pt x="213196" y="3877056"/>
                    <a:pt x="210483" y="3902583"/>
                  </a:cubicBezTo>
                  <a:close/>
                  <a:moveTo>
                    <a:pt x="76234" y="3715385"/>
                  </a:moveTo>
                  <a:cubicBezTo>
                    <a:pt x="79335" y="3690112"/>
                    <a:pt x="82694" y="3664966"/>
                    <a:pt x="85925" y="3639947"/>
                  </a:cubicBezTo>
                  <a:lnTo>
                    <a:pt x="111508" y="3643249"/>
                  </a:lnTo>
                  <a:cubicBezTo>
                    <a:pt x="108149" y="3668268"/>
                    <a:pt x="104918" y="3693287"/>
                    <a:pt x="101817" y="3718560"/>
                  </a:cubicBezTo>
                  <a:close/>
                  <a:moveTo>
                    <a:pt x="125463" y="3543173"/>
                  </a:moveTo>
                  <a:cubicBezTo>
                    <a:pt x="129081" y="3518027"/>
                    <a:pt x="132828" y="3493008"/>
                    <a:pt x="136575" y="3468116"/>
                  </a:cubicBezTo>
                  <a:lnTo>
                    <a:pt x="162158" y="3471926"/>
                  </a:lnTo>
                  <a:cubicBezTo>
                    <a:pt x="158411" y="3496818"/>
                    <a:pt x="154664" y="3521710"/>
                    <a:pt x="151046" y="3546856"/>
                  </a:cubicBezTo>
                  <a:close/>
                  <a:moveTo>
                    <a:pt x="178310" y="3369945"/>
                  </a:moveTo>
                  <a:cubicBezTo>
                    <a:pt x="182444" y="3344672"/>
                    <a:pt x="186708" y="3319399"/>
                    <a:pt x="191101" y="3294253"/>
                  </a:cubicBezTo>
                  <a:lnTo>
                    <a:pt x="216556" y="3298571"/>
                  </a:lnTo>
                  <a:cubicBezTo>
                    <a:pt x="212162" y="3323590"/>
                    <a:pt x="207899" y="3348863"/>
                    <a:pt x="203764" y="3374009"/>
                  </a:cubicBezTo>
                  <a:close/>
                  <a:moveTo>
                    <a:pt x="234516" y="3198241"/>
                  </a:moveTo>
                  <a:cubicBezTo>
                    <a:pt x="239167" y="3173349"/>
                    <a:pt x="243819" y="3148584"/>
                    <a:pt x="248600" y="3123819"/>
                  </a:cubicBezTo>
                  <a:lnTo>
                    <a:pt x="273925" y="3128645"/>
                  </a:lnTo>
                  <a:cubicBezTo>
                    <a:pt x="269144" y="3153283"/>
                    <a:pt x="264492" y="3177921"/>
                    <a:pt x="259841" y="3202813"/>
                  </a:cubicBezTo>
                  <a:close/>
                  <a:moveTo>
                    <a:pt x="293823" y="3029458"/>
                  </a:moveTo>
                  <a:cubicBezTo>
                    <a:pt x="299121" y="3004058"/>
                    <a:pt x="304418" y="2978785"/>
                    <a:pt x="309845" y="2953639"/>
                  </a:cubicBezTo>
                  <a:lnTo>
                    <a:pt x="335170" y="2958973"/>
                  </a:lnTo>
                  <a:cubicBezTo>
                    <a:pt x="329743" y="2984119"/>
                    <a:pt x="324446" y="3009265"/>
                    <a:pt x="319148" y="3034665"/>
                  </a:cubicBezTo>
                  <a:close/>
                  <a:moveTo>
                    <a:pt x="357524" y="2858643"/>
                  </a:moveTo>
                  <a:cubicBezTo>
                    <a:pt x="363209" y="2833751"/>
                    <a:pt x="369023" y="2808986"/>
                    <a:pt x="374967" y="2784348"/>
                  </a:cubicBezTo>
                  <a:lnTo>
                    <a:pt x="400163" y="2790190"/>
                  </a:lnTo>
                  <a:cubicBezTo>
                    <a:pt x="394219" y="2814701"/>
                    <a:pt x="388534" y="2839466"/>
                    <a:pt x="382849" y="2864231"/>
                  </a:cubicBezTo>
                  <a:close/>
                  <a:moveTo>
                    <a:pt x="424325" y="2691892"/>
                  </a:moveTo>
                  <a:cubicBezTo>
                    <a:pt x="430527" y="2667508"/>
                    <a:pt x="436729" y="2643124"/>
                    <a:pt x="443190" y="2618994"/>
                  </a:cubicBezTo>
                  <a:lnTo>
                    <a:pt x="468256" y="2625344"/>
                  </a:lnTo>
                  <a:cubicBezTo>
                    <a:pt x="461925" y="2649474"/>
                    <a:pt x="455594" y="2673731"/>
                    <a:pt x="449521" y="2697988"/>
                  </a:cubicBezTo>
                  <a:close/>
                  <a:moveTo>
                    <a:pt x="495390" y="2525014"/>
                  </a:moveTo>
                  <a:cubicBezTo>
                    <a:pt x="502238" y="2500249"/>
                    <a:pt x="509345" y="2475484"/>
                    <a:pt x="516452" y="2450973"/>
                  </a:cubicBezTo>
                  <a:lnTo>
                    <a:pt x="541260" y="2457958"/>
                  </a:lnTo>
                  <a:cubicBezTo>
                    <a:pt x="534153" y="2482469"/>
                    <a:pt x="527176" y="2506980"/>
                    <a:pt x="520328" y="2531745"/>
                  </a:cubicBezTo>
                  <a:close/>
                  <a:moveTo>
                    <a:pt x="570332" y="2360168"/>
                  </a:moveTo>
                  <a:cubicBezTo>
                    <a:pt x="577697" y="2336038"/>
                    <a:pt x="585191" y="2311908"/>
                    <a:pt x="592685" y="2288032"/>
                  </a:cubicBezTo>
                  <a:lnTo>
                    <a:pt x="617364" y="2295525"/>
                  </a:lnTo>
                  <a:cubicBezTo>
                    <a:pt x="609870" y="2319401"/>
                    <a:pt x="602376" y="2343277"/>
                    <a:pt x="595011" y="2367407"/>
                  </a:cubicBezTo>
                  <a:close/>
                  <a:moveTo>
                    <a:pt x="648633" y="2199132"/>
                  </a:moveTo>
                  <a:cubicBezTo>
                    <a:pt x="656773" y="2174748"/>
                    <a:pt x="664914" y="2150491"/>
                    <a:pt x="673312" y="2126488"/>
                  </a:cubicBezTo>
                  <a:lnTo>
                    <a:pt x="697733" y="2134616"/>
                  </a:lnTo>
                  <a:cubicBezTo>
                    <a:pt x="689463" y="2158619"/>
                    <a:pt x="681323" y="2182749"/>
                    <a:pt x="673183" y="2207006"/>
                  </a:cubicBezTo>
                  <a:close/>
                  <a:moveTo>
                    <a:pt x="731715" y="2038731"/>
                  </a:moveTo>
                  <a:cubicBezTo>
                    <a:pt x="740501" y="2014474"/>
                    <a:pt x="749417" y="1990344"/>
                    <a:pt x="758462" y="1966468"/>
                  </a:cubicBezTo>
                  <a:lnTo>
                    <a:pt x="782753" y="1975358"/>
                  </a:lnTo>
                  <a:cubicBezTo>
                    <a:pt x="773708" y="1999107"/>
                    <a:pt x="764922" y="2023110"/>
                    <a:pt x="756136" y="2047240"/>
                  </a:cubicBezTo>
                  <a:close/>
                  <a:moveTo>
                    <a:pt x="819578" y="1880362"/>
                  </a:moveTo>
                  <a:cubicBezTo>
                    <a:pt x="829139" y="1856359"/>
                    <a:pt x="838701" y="1832610"/>
                    <a:pt x="848392" y="1808988"/>
                  </a:cubicBezTo>
                  <a:lnTo>
                    <a:pt x="872295" y="1818513"/>
                  </a:lnTo>
                  <a:cubicBezTo>
                    <a:pt x="862605" y="1842008"/>
                    <a:pt x="853043" y="1865757"/>
                    <a:pt x="843482" y="1889633"/>
                  </a:cubicBezTo>
                  <a:close/>
                  <a:moveTo>
                    <a:pt x="911963" y="1724406"/>
                  </a:moveTo>
                  <a:cubicBezTo>
                    <a:pt x="922170" y="1700784"/>
                    <a:pt x="932507" y="1677416"/>
                    <a:pt x="942973" y="1654175"/>
                  </a:cubicBezTo>
                  <a:lnTo>
                    <a:pt x="966618" y="1664462"/>
                  </a:lnTo>
                  <a:cubicBezTo>
                    <a:pt x="956152" y="1687576"/>
                    <a:pt x="945945" y="1710817"/>
                    <a:pt x="935737" y="1734439"/>
                  </a:cubicBezTo>
                  <a:close/>
                  <a:moveTo>
                    <a:pt x="1009645" y="1571498"/>
                  </a:moveTo>
                  <a:cubicBezTo>
                    <a:pt x="1020628" y="1548257"/>
                    <a:pt x="1031740" y="1525270"/>
                    <a:pt x="1042981" y="1502410"/>
                  </a:cubicBezTo>
                  <a:lnTo>
                    <a:pt x="1066239" y="1513459"/>
                  </a:lnTo>
                  <a:cubicBezTo>
                    <a:pt x="1055127" y="1536065"/>
                    <a:pt x="1044015" y="1559052"/>
                    <a:pt x="1033032" y="1582166"/>
                  </a:cubicBezTo>
                  <a:close/>
                  <a:moveTo>
                    <a:pt x="1112626" y="1421892"/>
                  </a:moveTo>
                  <a:cubicBezTo>
                    <a:pt x="1124513" y="1399032"/>
                    <a:pt x="1136400" y="1376553"/>
                    <a:pt x="1148546" y="1354201"/>
                  </a:cubicBezTo>
                  <a:lnTo>
                    <a:pt x="1171416" y="1366139"/>
                  </a:lnTo>
                  <a:cubicBezTo>
                    <a:pt x="1159400" y="1388364"/>
                    <a:pt x="1147512" y="1410716"/>
                    <a:pt x="1135754" y="1433449"/>
                  </a:cubicBezTo>
                  <a:close/>
                  <a:moveTo>
                    <a:pt x="1221420" y="1276350"/>
                  </a:moveTo>
                  <a:cubicBezTo>
                    <a:pt x="1234212" y="1253998"/>
                    <a:pt x="1247133" y="1231900"/>
                    <a:pt x="1260054" y="1210183"/>
                  </a:cubicBezTo>
                  <a:lnTo>
                    <a:pt x="1282407" y="1223010"/>
                  </a:lnTo>
                  <a:cubicBezTo>
                    <a:pt x="1269486" y="1244727"/>
                    <a:pt x="1256695" y="1266571"/>
                    <a:pt x="1243903" y="1288796"/>
                  </a:cubicBezTo>
                  <a:close/>
                  <a:moveTo>
                    <a:pt x="1336159" y="1135253"/>
                  </a:moveTo>
                  <a:cubicBezTo>
                    <a:pt x="1349984" y="1113409"/>
                    <a:pt x="1363939" y="1091946"/>
                    <a:pt x="1377893" y="1070737"/>
                  </a:cubicBezTo>
                  <a:lnTo>
                    <a:pt x="1399601" y="1084580"/>
                  </a:lnTo>
                  <a:cubicBezTo>
                    <a:pt x="1385646" y="1105662"/>
                    <a:pt x="1371820" y="1126998"/>
                    <a:pt x="1358124" y="1148715"/>
                  </a:cubicBezTo>
                  <a:close/>
                  <a:moveTo>
                    <a:pt x="1457616" y="999617"/>
                  </a:moveTo>
                  <a:cubicBezTo>
                    <a:pt x="1472604" y="978408"/>
                    <a:pt x="1487592" y="957580"/>
                    <a:pt x="1502839" y="937006"/>
                  </a:cubicBezTo>
                  <a:lnTo>
                    <a:pt x="1523771" y="951992"/>
                  </a:lnTo>
                  <a:cubicBezTo>
                    <a:pt x="1508654" y="972312"/>
                    <a:pt x="1493794" y="993013"/>
                    <a:pt x="1478935" y="1014095"/>
                  </a:cubicBezTo>
                  <a:close/>
                  <a:moveTo>
                    <a:pt x="1586179" y="870331"/>
                  </a:moveTo>
                  <a:cubicBezTo>
                    <a:pt x="1602331" y="849884"/>
                    <a:pt x="1618740" y="829818"/>
                    <a:pt x="1635150" y="810133"/>
                  </a:cubicBezTo>
                  <a:lnTo>
                    <a:pt x="1655178" y="826262"/>
                  </a:lnTo>
                  <a:cubicBezTo>
                    <a:pt x="1638897" y="845820"/>
                    <a:pt x="1622617" y="865632"/>
                    <a:pt x="1606595" y="885952"/>
                  </a:cubicBezTo>
                  <a:close/>
                  <a:moveTo>
                    <a:pt x="1722625" y="748411"/>
                  </a:moveTo>
                  <a:cubicBezTo>
                    <a:pt x="1740068" y="728980"/>
                    <a:pt x="1757641" y="710057"/>
                    <a:pt x="1775343" y="691642"/>
                  </a:cubicBezTo>
                  <a:lnTo>
                    <a:pt x="1794207" y="709041"/>
                  </a:lnTo>
                  <a:cubicBezTo>
                    <a:pt x="1776635" y="727329"/>
                    <a:pt x="1759191" y="746125"/>
                    <a:pt x="1742006" y="765302"/>
                  </a:cubicBezTo>
                  <a:close/>
                  <a:moveTo>
                    <a:pt x="1867598" y="635635"/>
                  </a:moveTo>
                  <a:cubicBezTo>
                    <a:pt x="1886334" y="617728"/>
                    <a:pt x="1905198" y="600202"/>
                    <a:pt x="1924192" y="583311"/>
                  </a:cubicBezTo>
                  <a:lnTo>
                    <a:pt x="1941636" y="602107"/>
                  </a:lnTo>
                  <a:cubicBezTo>
                    <a:pt x="1922900" y="618871"/>
                    <a:pt x="1904165" y="636143"/>
                    <a:pt x="1885688" y="653923"/>
                  </a:cubicBezTo>
                  <a:close/>
                  <a:moveTo>
                    <a:pt x="2021100" y="534543"/>
                  </a:moveTo>
                  <a:cubicBezTo>
                    <a:pt x="2041256" y="518287"/>
                    <a:pt x="2061671" y="502412"/>
                    <a:pt x="2082087" y="487299"/>
                  </a:cubicBezTo>
                  <a:lnTo>
                    <a:pt x="2097721" y="507619"/>
                  </a:lnTo>
                  <a:cubicBezTo>
                    <a:pt x="2077564" y="522605"/>
                    <a:pt x="2057408" y="538226"/>
                    <a:pt x="2037509" y="554228"/>
                  </a:cubicBezTo>
                  <a:close/>
                  <a:moveTo>
                    <a:pt x="2183258" y="447675"/>
                  </a:moveTo>
                  <a:cubicBezTo>
                    <a:pt x="2205224" y="433324"/>
                    <a:pt x="2227189" y="419481"/>
                    <a:pt x="2249413" y="406400"/>
                  </a:cubicBezTo>
                  <a:lnTo>
                    <a:pt x="2262722" y="428117"/>
                  </a:lnTo>
                  <a:cubicBezTo>
                    <a:pt x="2240885" y="441071"/>
                    <a:pt x="2219178" y="454533"/>
                    <a:pt x="2197600" y="468757"/>
                  </a:cubicBezTo>
                  <a:close/>
                  <a:moveTo>
                    <a:pt x="2354719" y="377698"/>
                  </a:moveTo>
                  <a:cubicBezTo>
                    <a:pt x="2378106" y="365887"/>
                    <a:pt x="2401493" y="354838"/>
                    <a:pt x="2425139" y="344551"/>
                  </a:cubicBezTo>
                  <a:lnTo>
                    <a:pt x="2435605" y="367792"/>
                  </a:lnTo>
                  <a:cubicBezTo>
                    <a:pt x="2412476" y="377952"/>
                    <a:pt x="2389348" y="388874"/>
                    <a:pt x="2366477" y="400431"/>
                  </a:cubicBezTo>
                  <a:close/>
                  <a:moveTo>
                    <a:pt x="2533804" y="329057"/>
                  </a:moveTo>
                  <a:cubicBezTo>
                    <a:pt x="2558483" y="320421"/>
                    <a:pt x="2583291" y="312547"/>
                    <a:pt x="2608229" y="305435"/>
                  </a:cubicBezTo>
                  <a:lnTo>
                    <a:pt x="2615465" y="329819"/>
                  </a:lnTo>
                  <a:cubicBezTo>
                    <a:pt x="2591044" y="336804"/>
                    <a:pt x="2566752" y="344424"/>
                    <a:pt x="2542590" y="352933"/>
                  </a:cubicBezTo>
                  <a:close/>
                  <a:moveTo>
                    <a:pt x="2718316" y="305054"/>
                  </a:moveTo>
                  <a:cubicBezTo>
                    <a:pt x="2744028" y="299974"/>
                    <a:pt x="2769741" y="295783"/>
                    <a:pt x="2795583" y="292481"/>
                  </a:cubicBezTo>
                  <a:lnTo>
                    <a:pt x="2798943" y="317627"/>
                  </a:lnTo>
                  <a:cubicBezTo>
                    <a:pt x="2773618" y="320929"/>
                    <a:pt x="2748422" y="324993"/>
                    <a:pt x="2723355" y="329946"/>
                  </a:cubicBezTo>
                  <a:close/>
                  <a:moveTo>
                    <a:pt x="2353944" y="1016"/>
                  </a:moveTo>
                  <a:cubicBezTo>
                    <a:pt x="2370354" y="381"/>
                    <a:pt x="2386763" y="0"/>
                    <a:pt x="2403173" y="0"/>
                  </a:cubicBezTo>
                  <a:lnTo>
                    <a:pt x="2403173" y="12700"/>
                  </a:lnTo>
                  <a:lnTo>
                    <a:pt x="2403173" y="0"/>
                  </a:lnTo>
                  <a:cubicBezTo>
                    <a:pt x="2412993" y="0"/>
                    <a:pt x="2422684" y="127"/>
                    <a:pt x="2432503" y="381"/>
                  </a:cubicBezTo>
                  <a:lnTo>
                    <a:pt x="2431857" y="25781"/>
                  </a:lnTo>
                  <a:cubicBezTo>
                    <a:pt x="2422296" y="25527"/>
                    <a:pt x="2412735" y="25400"/>
                    <a:pt x="2403173" y="25400"/>
                  </a:cubicBezTo>
                  <a:lnTo>
                    <a:pt x="2403173" y="12700"/>
                  </a:lnTo>
                  <a:lnTo>
                    <a:pt x="2403173" y="25400"/>
                  </a:lnTo>
                  <a:cubicBezTo>
                    <a:pt x="2387151" y="25400"/>
                    <a:pt x="2371000" y="25781"/>
                    <a:pt x="2354978" y="26416"/>
                  </a:cubicBezTo>
                  <a:close/>
                  <a:moveTo>
                    <a:pt x="2537680" y="32893"/>
                  </a:moveTo>
                  <a:cubicBezTo>
                    <a:pt x="2563651" y="35814"/>
                    <a:pt x="2589493" y="39624"/>
                    <a:pt x="2615206" y="44196"/>
                  </a:cubicBezTo>
                  <a:lnTo>
                    <a:pt x="2610555" y="69215"/>
                  </a:lnTo>
                  <a:cubicBezTo>
                    <a:pt x="2585359" y="64770"/>
                    <a:pt x="2560163" y="61087"/>
                    <a:pt x="2534708" y="58166"/>
                  </a:cubicBezTo>
                  <a:close/>
                  <a:moveTo>
                    <a:pt x="2713923" y="92202"/>
                  </a:moveTo>
                  <a:cubicBezTo>
                    <a:pt x="2738989" y="98933"/>
                    <a:pt x="2764056" y="106426"/>
                    <a:pt x="2788864" y="114681"/>
                  </a:cubicBezTo>
                  <a:lnTo>
                    <a:pt x="2780595" y="138684"/>
                  </a:lnTo>
                  <a:cubicBezTo>
                    <a:pt x="2756303" y="130556"/>
                    <a:pt x="2731753" y="123190"/>
                    <a:pt x="2707204" y="116586"/>
                  </a:cubicBezTo>
                  <a:close/>
                  <a:moveTo>
                    <a:pt x="2879699" y="175895"/>
                  </a:moveTo>
                  <a:cubicBezTo>
                    <a:pt x="2903344" y="185928"/>
                    <a:pt x="2926990" y="196596"/>
                    <a:pt x="2950377" y="208026"/>
                  </a:cubicBezTo>
                  <a:lnTo>
                    <a:pt x="2938877" y="230759"/>
                  </a:lnTo>
                  <a:cubicBezTo>
                    <a:pt x="2915877" y="219583"/>
                    <a:pt x="2892749" y="209042"/>
                    <a:pt x="2869491" y="199263"/>
                  </a:cubicBezTo>
                  <a:close/>
                  <a:moveTo>
                    <a:pt x="3050643" y="181610"/>
                  </a:moveTo>
                  <a:cubicBezTo>
                    <a:pt x="3072997" y="194437"/>
                    <a:pt x="3095350" y="208026"/>
                    <a:pt x="3117445" y="222250"/>
                  </a:cubicBezTo>
                  <a:lnTo>
                    <a:pt x="3103361" y="243586"/>
                  </a:lnTo>
                  <a:cubicBezTo>
                    <a:pt x="3081525" y="229616"/>
                    <a:pt x="3059688" y="216281"/>
                    <a:pt x="3037593" y="203708"/>
                  </a:cubicBezTo>
                  <a:close/>
                  <a:moveTo>
                    <a:pt x="3189544" y="302514"/>
                  </a:moveTo>
                  <a:cubicBezTo>
                    <a:pt x="3210217" y="317627"/>
                    <a:pt x="3230891" y="333121"/>
                    <a:pt x="3251306" y="349377"/>
                  </a:cubicBezTo>
                  <a:lnTo>
                    <a:pt x="3235155" y="369189"/>
                  </a:lnTo>
                  <a:cubicBezTo>
                    <a:pt x="3214998" y="353187"/>
                    <a:pt x="3194712" y="337820"/>
                    <a:pt x="3174297" y="322961"/>
                  </a:cubicBezTo>
                  <a:close/>
                  <a:moveTo>
                    <a:pt x="3344079" y="393700"/>
                  </a:moveTo>
                  <a:cubicBezTo>
                    <a:pt x="3363202" y="410464"/>
                    <a:pt x="3382066" y="427609"/>
                    <a:pt x="3400931" y="445389"/>
                  </a:cubicBezTo>
                  <a:lnTo>
                    <a:pt x="3383100" y="463677"/>
                  </a:lnTo>
                  <a:cubicBezTo>
                    <a:pt x="3364493" y="446151"/>
                    <a:pt x="3345759" y="429133"/>
                    <a:pt x="3327023" y="412623"/>
                  </a:cubicBezTo>
                  <a:close/>
                  <a:moveTo>
                    <a:pt x="3457396" y="536702"/>
                  </a:moveTo>
                  <a:cubicBezTo>
                    <a:pt x="3475227" y="554990"/>
                    <a:pt x="3492799" y="573659"/>
                    <a:pt x="3510372" y="592836"/>
                  </a:cubicBezTo>
                  <a:lnTo>
                    <a:pt x="3491119" y="609854"/>
                  </a:lnTo>
                  <a:cubicBezTo>
                    <a:pt x="3473805" y="590931"/>
                    <a:pt x="3456233" y="572389"/>
                    <a:pt x="3438660" y="554228"/>
                  </a:cubicBezTo>
                  <a:close/>
                  <a:moveTo>
                    <a:pt x="3559471" y="687451"/>
                  </a:moveTo>
                  <a:cubicBezTo>
                    <a:pt x="3576010" y="707009"/>
                    <a:pt x="3592420" y="726948"/>
                    <a:pt x="3608829" y="747268"/>
                  </a:cubicBezTo>
                  <a:lnTo>
                    <a:pt x="3588544" y="763016"/>
                  </a:lnTo>
                  <a:cubicBezTo>
                    <a:pt x="3572392" y="742823"/>
                    <a:pt x="3556112" y="723138"/>
                    <a:pt x="3539703" y="703707"/>
                  </a:cubicBezTo>
                  <a:close/>
                  <a:moveTo>
                    <a:pt x="3651598" y="844296"/>
                  </a:moveTo>
                  <a:cubicBezTo>
                    <a:pt x="3666974" y="864870"/>
                    <a:pt x="3682221" y="885698"/>
                    <a:pt x="3697338" y="906907"/>
                  </a:cubicBezTo>
                  <a:lnTo>
                    <a:pt x="3676148" y="921512"/>
                  </a:lnTo>
                  <a:cubicBezTo>
                    <a:pt x="3661159" y="900430"/>
                    <a:pt x="3646042" y="879729"/>
                    <a:pt x="3630666" y="859409"/>
                  </a:cubicBezTo>
                  <a:close/>
                  <a:moveTo>
                    <a:pt x="3734421" y="1005967"/>
                  </a:moveTo>
                  <a:cubicBezTo>
                    <a:pt x="3748634" y="1027176"/>
                    <a:pt x="3762718" y="1048766"/>
                    <a:pt x="3776802" y="1070610"/>
                  </a:cubicBezTo>
                  <a:lnTo>
                    <a:pt x="3754966" y="1084072"/>
                  </a:lnTo>
                  <a:cubicBezTo>
                    <a:pt x="3741011" y="1062355"/>
                    <a:pt x="3727057" y="1041019"/>
                    <a:pt x="3712973" y="1019810"/>
                  </a:cubicBezTo>
                  <a:close/>
                  <a:moveTo>
                    <a:pt x="3809105" y="1171194"/>
                  </a:moveTo>
                  <a:cubicBezTo>
                    <a:pt x="3822284" y="1193038"/>
                    <a:pt x="3835334" y="1215136"/>
                    <a:pt x="3848255" y="1237615"/>
                  </a:cubicBezTo>
                  <a:lnTo>
                    <a:pt x="3825773" y="1250188"/>
                  </a:lnTo>
                  <a:cubicBezTo>
                    <a:pt x="3812852" y="1227963"/>
                    <a:pt x="3799931" y="1205992"/>
                    <a:pt x="3786880" y="1184275"/>
                  </a:cubicBezTo>
                  <a:close/>
                  <a:moveTo>
                    <a:pt x="3996201" y="1244600"/>
                  </a:moveTo>
                  <a:cubicBezTo>
                    <a:pt x="4008475" y="1266952"/>
                    <a:pt x="4020621" y="1289558"/>
                    <a:pt x="4032509" y="1312418"/>
                  </a:cubicBezTo>
                  <a:lnTo>
                    <a:pt x="4009509" y="1324102"/>
                  </a:lnTo>
                  <a:cubicBezTo>
                    <a:pt x="3997621" y="1301369"/>
                    <a:pt x="3985476" y="1278890"/>
                    <a:pt x="3973331" y="1256665"/>
                  </a:cubicBezTo>
                  <a:close/>
                  <a:moveTo>
                    <a:pt x="4056154" y="1415288"/>
                  </a:moveTo>
                  <a:cubicBezTo>
                    <a:pt x="4067524" y="1438148"/>
                    <a:pt x="4078766" y="1461262"/>
                    <a:pt x="4090007" y="1484503"/>
                  </a:cubicBezTo>
                  <a:lnTo>
                    <a:pt x="4066620" y="1495298"/>
                  </a:lnTo>
                  <a:cubicBezTo>
                    <a:pt x="4055508" y="1472057"/>
                    <a:pt x="4044267" y="1449197"/>
                    <a:pt x="4033026" y="1426464"/>
                  </a:cubicBezTo>
                  <a:close/>
                  <a:moveTo>
                    <a:pt x="4109905" y="1587881"/>
                  </a:moveTo>
                  <a:cubicBezTo>
                    <a:pt x="4120500" y="1611122"/>
                    <a:pt x="4130966" y="1634617"/>
                    <a:pt x="4141303" y="1658366"/>
                  </a:cubicBezTo>
                  <a:lnTo>
                    <a:pt x="4117529" y="1668399"/>
                  </a:lnTo>
                  <a:cubicBezTo>
                    <a:pt x="4107192" y="1644777"/>
                    <a:pt x="4096726" y="1621409"/>
                    <a:pt x="4086260" y="1598295"/>
                  </a:cubicBezTo>
                  <a:close/>
                  <a:moveTo>
                    <a:pt x="4157583" y="1762125"/>
                  </a:moveTo>
                  <a:cubicBezTo>
                    <a:pt x="4167403" y="1785747"/>
                    <a:pt x="4177094" y="1809496"/>
                    <a:pt x="4186785" y="1833499"/>
                  </a:cubicBezTo>
                  <a:lnTo>
                    <a:pt x="4162752" y="1842770"/>
                  </a:lnTo>
                  <a:cubicBezTo>
                    <a:pt x="4153190" y="1818894"/>
                    <a:pt x="4143500" y="1795145"/>
                    <a:pt x="4133680" y="1771650"/>
                  </a:cubicBezTo>
                  <a:close/>
                  <a:moveTo>
                    <a:pt x="4199706" y="1937512"/>
                  </a:moveTo>
                  <a:cubicBezTo>
                    <a:pt x="4208751" y="1961388"/>
                    <a:pt x="4217795" y="1985264"/>
                    <a:pt x="4226582" y="2009521"/>
                  </a:cubicBezTo>
                  <a:lnTo>
                    <a:pt x="4202290" y="2018157"/>
                  </a:lnTo>
                  <a:cubicBezTo>
                    <a:pt x="4193504" y="1994154"/>
                    <a:pt x="4184588" y="1970151"/>
                    <a:pt x="4175544" y="1946529"/>
                  </a:cubicBezTo>
                  <a:close/>
                  <a:moveTo>
                    <a:pt x="4354370" y="2062099"/>
                  </a:moveTo>
                  <a:cubicBezTo>
                    <a:pt x="4362769" y="2086102"/>
                    <a:pt x="4371038" y="2110232"/>
                    <a:pt x="4379178" y="2134489"/>
                  </a:cubicBezTo>
                  <a:lnTo>
                    <a:pt x="4354628" y="2142490"/>
                  </a:lnTo>
                  <a:cubicBezTo>
                    <a:pt x="4346489" y="2118233"/>
                    <a:pt x="4338219" y="2094230"/>
                    <a:pt x="4329950" y="2070354"/>
                  </a:cubicBezTo>
                  <a:close/>
                  <a:moveTo>
                    <a:pt x="4386414" y="2239264"/>
                  </a:moveTo>
                  <a:cubicBezTo>
                    <a:pt x="4394038" y="2263140"/>
                    <a:pt x="4401532" y="2287016"/>
                    <a:pt x="4408897" y="2311146"/>
                  </a:cubicBezTo>
                  <a:lnTo>
                    <a:pt x="4384218" y="2318512"/>
                  </a:lnTo>
                  <a:cubicBezTo>
                    <a:pt x="4376853" y="2294509"/>
                    <a:pt x="4369358" y="2270633"/>
                    <a:pt x="4361735" y="2246884"/>
                  </a:cubicBezTo>
                  <a:close/>
                  <a:moveTo>
                    <a:pt x="4413419" y="2415921"/>
                  </a:moveTo>
                  <a:cubicBezTo>
                    <a:pt x="4420526" y="2440432"/>
                    <a:pt x="4427632" y="2465070"/>
                    <a:pt x="4434609" y="2489835"/>
                  </a:cubicBezTo>
                  <a:lnTo>
                    <a:pt x="4409672" y="2496566"/>
                  </a:lnTo>
                  <a:cubicBezTo>
                    <a:pt x="4402694" y="2471928"/>
                    <a:pt x="4395717" y="2447417"/>
                    <a:pt x="4388611" y="2422906"/>
                  </a:cubicBezTo>
                  <a:close/>
                  <a:moveTo>
                    <a:pt x="4437064" y="2596515"/>
                  </a:moveTo>
                  <a:cubicBezTo>
                    <a:pt x="4443525" y="2620899"/>
                    <a:pt x="4449985" y="2645410"/>
                    <a:pt x="4456187" y="2670048"/>
                  </a:cubicBezTo>
                  <a:lnTo>
                    <a:pt x="4431121" y="2676271"/>
                  </a:lnTo>
                  <a:cubicBezTo>
                    <a:pt x="4424790" y="2651760"/>
                    <a:pt x="4418458" y="2627249"/>
                    <a:pt x="4411997" y="2602992"/>
                  </a:cubicBezTo>
                  <a:close/>
                  <a:moveTo>
                    <a:pt x="4455541" y="2774315"/>
                  </a:moveTo>
                  <a:cubicBezTo>
                    <a:pt x="4461485" y="2798953"/>
                    <a:pt x="4467299" y="2823591"/>
                    <a:pt x="4473114" y="2848483"/>
                  </a:cubicBezTo>
                  <a:lnTo>
                    <a:pt x="4447918" y="2854071"/>
                  </a:lnTo>
                  <a:cubicBezTo>
                    <a:pt x="4442233" y="2829306"/>
                    <a:pt x="4436289" y="2804668"/>
                    <a:pt x="4430475" y="2780157"/>
                  </a:cubicBezTo>
                  <a:close/>
                  <a:moveTo>
                    <a:pt x="4470529" y="2954147"/>
                  </a:moveTo>
                  <a:cubicBezTo>
                    <a:pt x="4476086" y="2979293"/>
                    <a:pt x="4481383" y="3004566"/>
                    <a:pt x="4486681" y="3029839"/>
                  </a:cubicBezTo>
                  <a:lnTo>
                    <a:pt x="4461356" y="3034919"/>
                  </a:lnTo>
                  <a:cubicBezTo>
                    <a:pt x="4456058" y="3009646"/>
                    <a:pt x="4450631" y="2984500"/>
                    <a:pt x="4445205" y="2959481"/>
                  </a:cubicBezTo>
                  <a:close/>
                  <a:moveTo>
                    <a:pt x="4481512" y="3134614"/>
                  </a:moveTo>
                  <a:cubicBezTo>
                    <a:pt x="4486293" y="3159252"/>
                    <a:pt x="4491074" y="3184017"/>
                    <a:pt x="4495726" y="3208782"/>
                  </a:cubicBezTo>
                  <a:lnTo>
                    <a:pt x="4470271" y="3213354"/>
                  </a:lnTo>
                  <a:cubicBezTo>
                    <a:pt x="4465620" y="3188589"/>
                    <a:pt x="4460839" y="3163951"/>
                    <a:pt x="4456058" y="3139313"/>
                  </a:cubicBezTo>
                  <a:close/>
                  <a:moveTo>
                    <a:pt x="4488490" y="3313430"/>
                  </a:moveTo>
                  <a:cubicBezTo>
                    <a:pt x="4492883" y="3338576"/>
                    <a:pt x="4497147" y="3363722"/>
                    <a:pt x="4501411" y="3388995"/>
                  </a:cubicBezTo>
                  <a:lnTo>
                    <a:pt x="4475957" y="3393059"/>
                  </a:lnTo>
                  <a:cubicBezTo>
                    <a:pt x="4471693" y="3367913"/>
                    <a:pt x="4467428" y="3342767"/>
                    <a:pt x="4463036" y="3317748"/>
                  </a:cubicBezTo>
                  <a:close/>
                  <a:moveTo>
                    <a:pt x="4492366" y="3494913"/>
                  </a:moveTo>
                  <a:cubicBezTo>
                    <a:pt x="4496243" y="3520059"/>
                    <a:pt x="4500119" y="3545205"/>
                    <a:pt x="4503737" y="3570605"/>
                  </a:cubicBezTo>
                  <a:lnTo>
                    <a:pt x="4478153" y="3574161"/>
                  </a:lnTo>
                  <a:cubicBezTo>
                    <a:pt x="4474406" y="3548888"/>
                    <a:pt x="4470659" y="3523742"/>
                    <a:pt x="4466783" y="3498723"/>
                  </a:cubicBezTo>
                  <a:close/>
                  <a:moveTo>
                    <a:pt x="4492237" y="3674110"/>
                  </a:moveTo>
                  <a:cubicBezTo>
                    <a:pt x="4495596" y="3699129"/>
                    <a:pt x="4498956" y="3724275"/>
                    <a:pt x="4502186" y="3749421"/>
                  </a:cubicBezTo>
                  <a:lnTo>
                    <a:pt x="4476602" y="3752596"/>
                  </a:lnTo>
                  <a:cubicBezTo>
                    <a:pt x="4473372" y="3727450"/>
                    <a:pt x="4470142" y="3702431"/>
                    <a:pt x="4466783" y="3677412"/>
                  </a:cubicBezTo>
                  <a:close/>
                  <a:moveTo>
                    <a:pt x="4489007" y="3853942"/>
                  </a:moveTo>
                  <a:cubicBezTo>
                    <a:pt x="4491979" y="3879342"/>
                    <a:pt x="4494821" y="3904869"/>
                    <a:pt x="4497534" y="3930396"/>
                  </a:cubicBezTo>
                  <a:lnTo>
                    <a:pt x="4471822" y="3933063"/>
                  </a:lnTo>
                  <a:cubicBezTo>
                    <a:pt x="4469109" y="3907536"/>
                    <a:pt x="4466266" y="3882136"/>
                    <a:pt x="4463294" y="3856863"/>
                  </a:cubicBezTo>
                  <a:close/>
                  <a:moveTo>
                    <a:pt x="4482417" y="4035425"/>
                  </a:moveTo>
                  <a:cubicBezTo>
                    <a:pt x="4484872" y="4060444"/>
                    <a:pt x="4487198" y="4085463"/>
                    <a:pt x="4489395" y="4110482"/>
                  </a:cubicBezTo>
                  <a:lnTo>
                    <a:pt x="4463681" y="4112768"/>
                  </a:lnTo>
                  <a:cubicBezTo>
                    <a:pt x="4461485" y="4087749"/>
                    <a:pt x="4459159" y="4062730"/>
                    <a:pt x="4456704" y="4037838"/>
                  </a:cubicBezTo>
                  <a:close/>
                  <a:moveTo>
                    <a:pt x="4472209" y="4213733"/>
                  </a:moveTo>
                  <a:cubicBezTo>
                    <a:pt x="4474277" y="4239006"/>
                    <a:pt x="4476086" y="4264406"/>
                    <a:pt x="4477895" y="4289806"/>
                  </a:cubicBezTo>
                  <a:lnTo>
                    <a:pt x="4452053" y="4291584"/>
                  </a:lnTo>
                  <a:cubicBezTo>
                    <a:pt x="4450244" y="4266184"/>
                    <a:pt x="4448306" y="4240911"/>
                    <a:pt x="4446367" y="4215765"/>
                  </a:cubicBezTo>
                  <a:close/>
                  <a:moveTo>
                    <a:pt x="4458901" y="4393692"/>
                  </a:moveTo>
                  <a:cubicBezTo>
                    <a:pt x="4460451" y="4419219"/>
                    <a:pt x="4462002" y="4444873"/>
                    <a:pt x="4463294" y="4470527"/>
                  </a:cubicBezTo>
                  <a:lnTo>
                    <a:pt x="4437452" y="4471924"/>
                  </a:lnTo>
                  <a:cubicBezTo>
                    <a:pt x="4436031" y="4446270"/>
                    <a:pt x="4434609" y="4420743"/>
                    <a:pt x="4433059" y="4395216"/>
                  </a:cubicBezTo>
                  <a:close/>
                  <a:moveTo>
                    <a:pt x="4442491" y="4573651"/>
                  </a:moveTo>
                  <a:cubicBezTo>
                    <a:pt x="4443654" y="4598797"/>
                    <a:pt x="4444559" y="4624070"/>
                    <a:pt x="4445463" y="4649216"/>
                  </a:cubicBezTo>
                  <a:lnTo>
                    <a:pt x="4419621" y="4650105"/>
                  </a:lnTo>
                  <a:cubicBezTo>
                    <a:pt x="4418717" y="4624959"/>
                    <a:pt x="4417683" y="4599813"/>
                    <a:pt x="4416649" y="4574667"/>
                  </a:cubicBezTo>
                  <a:close/>
                  <a:moveTo>
                    <a:pt x="4422851" y="4751578"/>
                  </a:moveTo>
                  <a:cubicBezTo>
                    <a:pt x="4423497" y="4776978"/>
                    <a:pt x="4424143" y="4802378"/>
                    <a:pt x="4424531" y="4827905"/>
                  </a:cubicBezTo>
                  <a:lnTo>
                    <a:pt x="4398689" y="4828413"/>
                  </a:lnTo>
                  <a:cubicBezTo>
                    <a:pt x="4398172" y="4803013"/>
                    <a:pt x="4397656" y="4777613"/>
                    <a:pt x="4397009" y="4752213"/>
                  </a:cubicBezTo>
                  <a:close/>
                  <a:moveTo>
                    <a:pt x="4400240" y="4930775"/>
                  </a:moveTo>
                  <a:cubicBezTo>
                    <a:pt x="4400498" y="4956429"/>
                    <a:pt x="4400627" y="4982083"/>
                    <a:pt x="4400627" y="5007864"/>
                  </a:cubicBezTo>
                  <a:lnTo>
                    <a:pt x="4374785" y="5007864"/>
                  </a:lnTo>
                  <a:cubicBezTo>
                    <a:pt x="4374785" y="4982210"/>
                    <a:pt x="4374656" y="4956556"/>
                    <a:pt x="4374397" y="4931029"/>
                  </a:cubicBezTo>
                  <a:close/>
                  <a:moveTo>
                    <a:pt x="4374527" y="5110861"/>
                  </a:moveTo>
                  <a:cubicBezTo>
                    <a:pt x="4374269" y="5136515"/>
                    <a:pt x="4374010" y="5162042"/>
                    <a:pt x="4373622" y="5187696"/>
                  </a:cubicBezTo>
                  <a:lnTo>
                    <a:pt x="4347780" y="5187315"/>
                  </a:lnTo>
                  <a:cubicBezTo>
                    <a:pt x="4348168" y="5161788"/>
                    <a:pt x="4348426" y="5136261"/>
                    <a:pt x="4348685" y="5110734"/>
                  </a:cubicBezTo>
                  <a:close/>
                  <a:moveTo>
                    <a:pt x="4345713" y="5289423"/>
                  </a:moveTo>
                  <a:cubicBezTo>
                    <a:pt x="4345067" y="5314823"/>
                    <a:pt x="4344292" y="5340223"/>
                    <a:pt x="4343517" y="5365496"/>
                  </a:cubicBezTo>
                  <a:lnTo>
                    <a:pt x="4317674" y="5364734"/>
                  </a:lnTo>
                  <a:cubicBezTo>
                    <a:pt x="4318450" y="5339461"/>
                    <a:pt x="4319225" y="5314188"/>
                    <a:pt x="4319871" y="5288788"/>
                  </a:cubicBezTo>
                  <a:close/>
                  <a:moveTo>
                    <a:pt x="4313927" y="5465826"/>
                  </a:moveTo>
                  <a:cubicBezTo>
                    <a:pt x="4312894" y="5491099"/>
                    <a:pt x="4311731" y="5516245"/>
                    <a:pt x="4310439" y="5541391"/>
                  </a:cubicBezTo>
                  <a:lnTo>
                    <a:pt x="4284597" y="5540121"/>
                  </a:lnTo>
                  <a:cubicBezTo>
                    <a:pt x="4285889" y="5515102"/>
                    <a:pt x="4287052" y="5489956"/>
                    <a:pt x="4288086" y="5464683"/>
                  </a:cubicBezTo>
                  <a:close/>
                  <a:moveTo>
                    <a:pt x="4278912" y="5642991"/>
                  </a:moveTo>
                  <a:cubicBezTo>
                    <a:pt x="4277361" y="5668518"/>
                    <a:pt x="4275681" y="5694172"/>
                    <a:pt x="4274002" y="5719572"/>
                  </a:cubicBezTo>
                  <a:lnTo>
                    <a:pt x="4248160" y="5717921"/>
                  </a:lnTo>
                  <a:cubicBezTo>
                    <a:pt x="4249839" y="5692521"/>
                    <a:pt x="4251519" y="5666994"/>
                    <a:pt x="4253070" y="5641467"/>
                  </a:cubicBezTo>
                  <a:close/>
                  <a:moveTo>
                    <a:pt x="4240795" y="5819648"/>
                  </a:moveTo>
                  <a:cubicBezTo>
                    <a:pt x="4238856" y="5844921"/>
                    <a:pt x="4236789" y="5870194"/>
                    <a:pt x="4234593" y="5895340"/>
                  </a:cubicBezTo>
                  <a:lnTo>
                    <a:pt x="4208880" y="5893181"/>
                  </a:lnTo>
                  <a:cubicBezTo>
                    <a:pt x="4211076" y="5868035"/>
                    <a:pt x="4213144" y="5842889"/>
                    <a:pt x="4215082" y="5817616"/>
                  </a:cubicBezTo>
                  <a:close/>
                  <a:moveTo>
                    <a:pt x="4199835" y="5993638"/>
                  </a:moveTo>
                  <a:cubicBezTo>
                    <a:pt x="4197380" y="6019165"/>
                    <a:pt x="4194796" y="6044565"/>
                    <a:pt x="4192212" y="6069838"/>
                  </a:cubicBezTo>
                  <a:lnTo>
                    <a:pt x="4166499" y="6067298"/>
                  </a:lnTo>
                  <a:cubicBezTo>
                    <a:pt x="4169083" y="6042025"/>
                    <a:pt x="4171667" y="6016625"/>
                    <a:pt x="4174122" y="5991225"/>
                  </a:cubicBezTo>
                  <a:close/>
                  <a:moveTo>
                    <a:pt x="4155387" y="6169533"/>
                  </a:moveTo>
                  <a:cubicBezTo>
                    <a:pt x="4152415" y="6194933"/>
                    <a:pt x="4149444" y="6220333"/>
                    <a:pt x="4146342" y="6245606"/>
                  </a:cubicBezTo>
                  <a:lnTo>
                    <a:pt x="4120629" y="6242558"/>
                  </a:lnTo>
                  <a:cubicBezTo>
                    <a:pt x="4123730" y="6217412"/>
                    <a:pt x="4126702" y="6192012"/>
                    <a:pt x="4129674" y="6166739"/>
                  </a:cubicBezTo>
                  <a:close/>
                  <a:moveTo>
                    <a:pt x="4107709" y="6343523"/>
                  </a:moveTo>
                  <a:cubicBezTo>
                    <a:pt x="4104349" y="6368542"/>
                    <a:pt x="4100861" y="6393561"/>
                    <a:pt x="4097372" y="6418453"/>
                  </a:cubicBezTo>
                  <a:lnTo>
                    <a:pt x="4071788" y="6414897"/>
                  </a:lnTo>
                  <a:cubicBezTo>
                    <a:pt x="4075277" y="6390005"/>
                    <a:pt x="4078766" y="6365113"/>
                    <a:pt x="4082125" y="6340094"/>
                  </a:cubicBezTo>
                  <a:close/>
                  <a:moveTo>
                    <a:pt x="4056929" y="6515227"/>
                  </a:moveTo>
                  <a:cubicBezTo>
                    <a:pt x="4053053" y="6540754"/>
                    <a:pt x="4049047" y="6566281"/>
                    <a:pt x="4044912" y="6591554"/>
                  </a:cubicBezTo>
                  <a:lnTo>
                    <a:pt x="4019329" y="6587617"/>
                  </a:lnTo>
                  <a:cubicBezTo>
                    <a:pt x="4023464" y="6562344"/>
                    <a:pt x="4027469" y="6536944"/>
                    <a:pt x="4031346" y="6511417"/>
                  </a:cubicBezTo>
                  <a:close/>
                  <a:moveTo>
                    <a:pt x="4002274" y="6688836"/>
                  </a:moveTo>
                  <a:cubicBezTo>
                    <a:pt x="3997880" y="6713982"/>
                    <a:pt x="3993487" y="6739001"/>
                    <a:pt x="3988836" y="6763893"/>
                  </a:cubicBezTo>
                  <a:lnTo>
                    <a:pt x="3963381" y="6759448"/>
                  </a:lnTo>
                  <a:cubicBezTo>
                    <a:pt x="3967904" y="6734556"/>
                    <a:pt x="3972426" y="6709664"/>
                    <a:pt x="3976690" y="6684518"/>
                  </a:cubicBezTo>
                  <a:close/>
                  <a:moveTo>
                    <a:pt x="3944517" y="6858889"/>
                  </a:moveTo>
                  <a:cubicBezTo>
                    <a:pt x="3939736" y="6883527"/>
                    <a:pt x="3934826" y="6908165"/>
                    <a:pt x="3929787" y="6932676"/>
                  </a:cubicBezTo>
                  <a:lnTo>
                    <a:pt x="3904462" y="6927723"/>
                  </a:lnTo>
                  <a:cubicBezTo>
                    <a:pt x="3909501" y="6903339"/>
                    <a:pt x="3914282" y="6878828"/>
                    <a:pt x="3919192" y="6854190"/>
                  </a:cubicBezTo>
                  <a:close/>
                  <a:moveTo>
                    <a:pt x="3883142" y="7029069"/>
                  </a:moveTo>
                  <a:cubicBezTo>
                    <a:pt x="3877715" y="7054215"/>
                    <a:pt x="3872159" y="7079234"/>
                    <a:pt x="3866474" y="7104253"/>
                  </a:cubicBezTo>
                  <a:lnTo>
                    <a:pt x="3841278" y="7098665"/>
                  </a:lnTo>
                  <a:cubicBezTo>
                    <a:pt x="3846963" y="7073773"/>
                    <a:pt x="3852519" y="7048881"/>
                    <a:pt x="3857946" y="7023735"/>
                  </a:cubicBezTo>
                  <a:close/>
                  <a:moveTo>
                    <a:pt x="3818150" y="7197979"/>
                  </a:moveTo>
                  <a:cubicBezTo>
                    <a:pt x="3812206" y="7222617"/>
                    <a:pt x="3806262" y="7247128"/>
                    <a:pt x="3800060" y="7271512"/>
                  </a:cubicBezTo>
                  <a:lnTo>
                    <a:pt x="3774993" y="7265416"/>
                  </a:lnTo>
                  <a:cubicBezTo>
                    <a:pt x="3781066" y="7241159"/>
                    <a:pt x="3787010" y="7216648"/>
                    <a:pt x="3792953" y="7192137"/>
                  </a:cubicBezTo>
                  <a:close/>
                  <a:moveTo>
                    <a:pt x="3749797" y="7363206"/>
                  </a:moveTo>
                  <a:cubicBezTo>
                    <a:pt x="3743208" y="7388352"/>
                    <a:pt x="3736360" y="7413371"/>
                    <a:pt x="3729512" y="7438263"/>
                  </a:cubicBezTo>
                  <a:lnTo>
                    <a:pt x="3704574" y="7431659"/>
                  </a:lnTo>
                  <a:cubicBezTo>
                    <a:pt x="3711422" y="7406894"/>
                    <a:pt x="3718141" y="7381875"/>
                    <a:pt x="3724731" y="7356856"/>
                  </a:cubicBezTo>
                  <a:close/>
                  <a:moveTo>
                    <a:pt x="3676536" y="7530846"/>
                  </a:moveTo>
                  <a:cubicBezTo>
                    <a:pt x="3669429" y="7555357"/>
                    <a:pt x="3662193" y="7579741"/>
                    <a:pt x="3654828" y="7603998"/>
                  </a:cubicBezTo>
                  <a:lnTo>
                    <a:pt x="3630020" y="7596759"/>
                  </a:lnTo>
                  <a:cubicBezTo>
                    <a:pt x="3637256" y="7572629"/>
                    <a:pt x="3644491" y="7548245"/>
                    <a:pt x="3651598" y="7523861"/>
                  </a:cubicBezTo>
                  <a:close/>
                  <a:moveTo>
                    <a:pt x="3600172" y="7693279"/>
                  </a:moveTo>
                  <a:cubicBezTo>
                    <a:pt x="3592549" y="7717409"/>
                    <a:pt x="3584797" y="7741285"/>
                    <a:pt x="3576915" y="7765161"/>
                  </a:cubicBezTo>
                  <a:lnTo>
                    <a:pt x="3552365" y="7757287"/>
                  </a:lnTo>
                  <a:cubicBezTo>
                    <a:pt x="3560118" y="7733538"/>
                    <a:pt x="3567870" y="7709662"/>
                    <a:pt x="3575493" y="7685659"/>
                  </a:cubicBezTo>
                  <a:close/>
                  <a:moveTo>
                    <a:pt x="3519417" y="7854442"/>
                  </a:moveTo>
                  <a:cubicBezTo>
                    <a:pt x="3511147" y="7878445"/>
                    <a:pt x="3502619" y="7902321"/>
                    <a:pt x="3494091" y="7926070"/>
                  </a:cubicBezTo>
                  <a:lnTo>
                    <a:pt x="3469671" y="7917561"/>
                  </a:lnTo>
                  <a:cubicBezTo>
                    <a:pt x="3478199" y="7893939"/>
                    <a:pt x="3486597" y="7870190"/>
                    <a:pt x="3494867" y="7846187"/>
                  </a:cubicBezTo>
                  <a:close/>
                  <a:moveTo>
                    <a:pt x="3434009" y="8014081"/>
                  </a:moveTo>
                  <a:cubicBezTo>
                    <a:pt x="3424964" y="8037957"/>
                    <a:pt x="3415790" y="8061706"/>
                    <a:pt x="3406616" y="8085201"/>
                  </a:cubicBezTo>
                  <a:lnTo>
                    <a:pt x="3382454" y="8076057"/>
                  </a:lnTo>
                  <a:cubicBezTo>
                    <a:pt x="3391628" y="8052689"/>
                    <a:pt x="3400802" y="8029067"/>
                    <a:pt x="3409717" y="8005318"/>
                  </a:cubicBezTo>
                  <a:close/>
                  <a:moveTo>
                    <a:pt x="3344079" y="8171307"/>
                  </a:moveTo>
                  <a:cubicBezTo>
                    <a:pt x="3334258" y="8194929"/>
                    <a:pt x="3324439" y="8218424"/>
                    <a:pt x="3314360" y="8241792"/>
                  </a:cubicBezTo>
                  <a:lnTo>
                    <a:pt x="3290586" y="8231886"/>
                  </a:lnTo>
                  <a:cubicBezTo>
                    <a:pt x="3300535" y="8208772"/>
                    <a:pt x="3310355" y="8185277"/>
                    <a:pt x="3320175" y="8161782"/>
                  </a:cubicBezTo>
                  <a:close/>
                  <a:moveTo>
                    <a:pt x="3249368" y="8325739"/>
                  </a:moveTo>
                  <a:cubicBezTo>
                    <a:pt x="3238773" y="8349107"/>
                    <a:pt x="3228048" y="8372348"/>
                    <a:pt x="3217324" y="8395335"/>
                  </a:cubicBezTo>
                  <a:lnTo>
                    <a:pt x="3193808" y="8384667"/>
                  </a:lnTo>
                  <a:cubicBezTo>
                    <a:pt x="3204532" y="8361807"/>
                    <a:pt x="3215127" y="8338693"/>
                    <a:pt x="3225722" y="8315452"/>
                  </a:cubicBezTo>
                  <a:close/>
                  <a:moveTo>
                    <a:pt x="3149360" y="8476996"/>
                  </a:moveTo>
                  <a:cubicBezTo>
                    <a:pt x="3137989" y="8500110"/>
                    <a:pt x="3126360" y="8522970"/>
                    <a:pt x="3114731" y="8545576"/>
                  </a:cubicBezTo>
                  <a:lnTo>
                    <a:pt x="3091732" y="8534146"/>
                  </a:lnTo>
                  <a:cubicBezTo>
                    <a:pt x="3103361" y="8511667"/>
                    <a:pt x="3114731" y="8488934"/>
                    <a:pt x="3126102" y="8465947"/>
                  </a:cubicBezTo>
                  <a:close/>
                  <a:moveTo>
                    <a:pt x="3043795" y="8624824"/>
                  </a:moveTo>
                  <a:cubicBezTo>
                    <a:pt x="3031520" y="8647557"/>
                    <a:pt x="3019116" y="8669909"/>
                    <a:pt x="3006454" y="8692007"/>
                  </a:cubicBezTo>
                  <a:lnTo>
                    <a:pt x="2983842" y="8679688"/>
                  </a:lnTo>
                  <a:cubicBezTo>
                    <a:pt x="2996246" y="8657717"/>
                    <a:pt x="3008650" y="8635365"/>
                    <a:pt x="3020925" y="8612886"/>
                  </a:cubicBezTo>
                  <a:close/>
                  <a:moveTo>
                    <a:pt x="2932158" y="8768461"/>
                  </a:moveTo>
                  <a:cubicBezTo>
                    <a:pt x="2918849" y="8790559"/>
                    <a:pt x="2905541" y="8812530"/>
                    <a:pt x="2891974" y="8834120"/>
                  </a:cubicBezTo>
                  <a:lnTo>
                    <a:pt x="2870008" y="8820785"/>
                  </a:lnTo>
                  <a:cubicBezTo>
                    <a:pt x="2883446" y="8799322"/>
                    <a:pt x="2896754" y="8777605"/>
                    <a:pt x="2909934" y="8755634"/>
                  </a:cubicBezTo>
                  <a:close/>
                  <a:moveTo>
                    <a:pt x="2814319" y="8907272"/>
                  </a:moveTo>
                  <a:cubicBezTo>
                    <a:pt x="2799976" y="8928735"/>
                    <a:pt x="2785634" y="8949944"/>
                    <a:pt x="2771162" y="8970772"/>
                  </a:cubicBezTo>
                  <a:lnTo>
                    <a:pt x="2749843" y="8956421"/>
                  </a:lnTo>
                  <a:cubicBezTo>
                    <a:pt x="2764314" y="8935720"/>
                    <a:pt x="2778527" y="8914638"/>
                    <a:pt x="2792741" y="8893302"/>
                  </a:cubicBezTo>
                  <a:close/>
                  <a:moveTo>
                    <a:pt x="3715169" y="9118600"/>
                  </a:moveTo>
                  <a:cubicBezTo>
                    <a:pt x="3699793" y="9139301"/>
                    <a:pt x="3684288" y="9159621"/>
                    <a:pt x="3668654" y="9179560"/>
                  </a:cubicBezTo>
                  <a:lnTo>
                    <a:pt x="3648109" y="9164066"/>
                  </a:lnTo>
                  <a:cubicBezTo>
                    <a:pt x="3663615" y="9144254"/>
                    <a:pt x="3678991" y="9124061"/>
                    <a:pt x="3694237" y="9103487"/>
                  </a:cubicBezTo>
                  <a:close/>
                  <a:moveTo>
                    <a:pt x="3582858" y="9244584"/>
                  </a:moveTo>
                  <a:cubicBezTo>
                    <a:pt x="3566320" y="9264269"/>
                    <a:pt x="3549652" y="9283573"/>
                    <a:pt x="3532855" y="9302496"/>
                  </a:cubicBezTo>
                  <a:lnTo>
                    <a:pt x="3513344" y="9285859"/>
                  </a:lnTo>
                  <a:cubicBezTo>
                    <a:pt x="3530012" y="9267190"/>
                    <a:pt x="3546421" y="9248013"/>
                    <a:pt x="3562831" y="9228582"/>
                  </a:cubicBezTo>
                  <a:close/>
                  <a:moveTo>
                    <a:pt x="3442666" y="9362440"/>
                  </a:moveTo>
                  <a:cubicBezTo>
                    <a:pt x="3424705" y="9381109"/>
                    <a:pt x="3406616" y="9399397"/>
                    <a:pt x="3388397" y="9417050"/>
                  </a:cubicBezTo>
                  <a:lnTo>
                    <a:pt x="3411139" y="9430258"/>
                  </a:lnTo>
                  <a:cubicBezTo>
                    <a:pt x="3429228" y="9412732"/>
                    <a:pt x="3447059" y="9394698"/>
                    <a:pt x="3464890" y="9376156"/>
                  </a:cubicBezTo>
                  <a:close/>
                  <a:moveTo>
                    <a:pt x="3335293" y="9500997"/>
                  </a:moveTo>
                  <a:cubicBezTo>
                    <a:pt x="3315782" y="9518396"/>
                    <a:pt x="3296013" y="9535287"/>
                    <a:pt x="3276243" y="9551543"/>
                  </a:cubicBezTo>
                  <a:lnTo>
                    <a:pt x="3259705" y="9532112"/>
                  </a:lnTo>
                  <a:cubicBezTo>
                    <a:pt x="3279345" y="9515983"/>
                    <a:pt x="3298726" y="9499346"/>
                    <a:pt x="3318108" y="9482201"/>
                  </a:cubicBezTo>
                  <a:close/>
                  <a:moveTo>
                    <a:pt x="3177786" y="9596247"/>
                  </a:moveTo>
                  <a:cubicBezTo>
                    <a:pt x="3156725" y="9611740"/>
                    <a:pt x="3135534" y="9626726"/>
                    <a:pt x="3114215" y="9641077"/>
                  </a:cubicBezTo>
                  <a:lnTo>
                    <a:pt x="3099614" y="9620123"/>
                  </a:lnTo>
                  <a:cubicBezTo>
                    <a:pt x="3120546" y="9606026"/>
                    <a:pt x="3141478" y="9591294"/>
                    <a:pt x="3162281" y="9575926"/>
                  </a:cubicBezTo>
                  <a:close/>
                  <a:moveTo>
                    <a:pt x="3062272" y="9732518"/>
                  </a:moveTo>
                  <a:cubicBezTo>
                    <a:pt x="3039790" y="9745726"/>
                    <a:pt x="3017178" y="9758173"/>
                    <a:pt x="2994437" y="9770111"/>
                  </a:cubicBezTo>
                  <a:lnTo>
                    <a:pt x="2982291" y="9747631"/>
                  </a:lnTo>
                  <a:cubicBezTo>
                    <a:pt x="3004645" y="9735948"/>
                    <a:pt x="3026869" y="9723628"/>
                    <a:pt x="3048964" y="9710675"/>
                  </a:cubicBezTo>
                  <a:close/>
                  <a:moveTo>
                    <a:pt x="2887322" y="9792970"/>
                  </a:moveTo>
                  <a:cubicBezTo>
                    <a:pt x="2863289" y="9803385"/>
                    <a:pt x="2838998" y="9813037"/>
                    <a:pt x="2814706" y="9822053"/>
                  </a:cubicBezTo>
                  <a:lnTo>
                    <a:pt x="2805661" y="9798304"/>
                  </a:lnTo>
                  <a:cubicBezTo>
                    <a:pt x="2829565" y="9789541"/>
                    <a:pt x="2853340" y="9780016"/>
                    <a:pt x="2876856" y="9769729"/>
                  </a:cubicBezTo>
                  <a:close/>
                  <a:moveTo>
                    <a:pt x="2705136" y="9830816"/>
                  </a:moveTo>
                  <a:cubicBezTo>
                    <a:pt x="2679940" y="9837801"/>
                    <a:pt x="2654745" y="9844025"/>
                    <a:pt x="2629290" y="9849486"/>
                  </a:cubicBezTo>
                  <a:lnTo>
                    <a:pt x="2623863" y="9824720"/>
                  </a:lnTo>
                  <a:cubicBezTo>
                    <a:pt x="2648672" y="9819387"/>
                    <a:pt x="2673480" y="9813290"/>
                    <a:pt x="2698159" y="9806432"/>
                  </a:cubicBezTo>
                  <a:close/>
                  <a:moveTo>
                    <a:pt x="2519332" y="9842374"/>
                  </a:moveTo>
                  <a:cubicBezTo>
                    <a:pt x="2493491" y="9845549"/>
                    <a:pt x="2467520" y="9847962"/>
                    <a:pt x="2441419" y="9849486"/>
                  </a:cubicBezTo>
                  <a:lnTo>
                    <a:pt x="2439869" y="9824086"/>
                  </a:lnTo>
                  <a:cubicBezTo>
                    <a:pt x="2465323" y="9822562"/>
                    <a:pt x="2490777" y="9820275"/>
                    <a:pt x="2516102" y="9817100"/>
                  </a:cubicBezTo>
                  <a:close/>
                  <a:moveTo>
                    <a:pt x="2333529" y="9825610"/>
                  </a:moveTo>
                  <a:cubicBezTo>
                    <a:pt x="2307429" y="9824848"/>
                    <a:pt x="2281328" y="9823197"/>
                    <a:pt x="2255357" y="9820656"/>
                  </a:cubicBezTo>
                  <a:lnTo>
                    <a:pt x="2257812" y="9795383"/>
                  </a:lnTo>
                  <a:cubicBezTo>
                    <a:pt x="2283137" y="9797797"/>
                    <a:pt x="2308721" y="9799448"/>
                    <a:pt x="2334175" y="9800210"/>
                  </a:cubicBezTo>
                  <a:close/>
                  <a:moveTo>
                    <a:pt x="2152635" y="9780778"/>
                  </a:moveTo>
                  <a:cubicBezTo>
                    <a:pt x="2127052" y="9776079"/>
                    <a:pt x="2101597" y="9770491"/>
                    <a:pt x="2076272" y="9764141"/>
                  </a:cubicBezTo>
                  <a:lnTo>
                    <a:pt x="2082603" y="9739503"/>
                  </a:lnTo>
                  <a:cubicBezTo>
                    <a:pt x="2107412" y="9745726"/>
                    <a:pt x="2132349" y="9751187"/>
                    <a:pt x="2157416" y="9755760"/>
                  </a:cubicBezTo>
                  <a:close/>
                  <a:moveTo>
                    <a:pt x="1981045" y="9709658"/>
                  </a:moveTo>
                  <a:cubicBezTo>
                    <a:pt x="1956495" y="9701276"/>
                    <a:pt x="1932074" y="9692260"/>
                    <a:pt x="1907783" y="9682480"/>
                  </a:cubicBezTo>
                  <a:lnTo>
                    <a:pt x="1917603" y="9658986"/>
                  </a:lnTo>
                  <a:cubicBezTo>
                    <a:pt x="1941377" y="9668637"/>
                    <a:pt x="1965410" y="9677527"/>
                    <a:pt x="1989443" y="9685655"/>
                  </a:cubicBezTo>
                  <a:close/>
                  <a:moveTo>
                    <a:pt x="1821470" y="9615932"/>
                  </a:moveTo>
                  <a:cubicBezTo>
                    <a:pt x="1798342" y="9604502"/>
                    <a:pt x="1775343" y="9592437"/>
                    <a:pt x="1752472" y="9579737"/>
                  </a:cubicBezTo>
                  <a:lnTo>
                    <a:pt x="1765264" y="9557639"/>
                  </a:lnTo>
                  <a:cubicBezTo>
                    <a:pt x="1787747" y="9570212"/>
                    <a:pt x="1810358" y="9582024"/>
                    <a:pt x="1833099" y="9593200"/>
                  </a:cubicBezTo>
                  <a:close/>
                  <a:moveTo>
                    <a:pt x="1674947" y="9503283"/>
                  </a:moveTo>
                  <a:cubicBezTo>
                    <a:pt x="1653498" y="9489440"/>
                    <a:pt x="1632178" y="9475089"/>
                    <a:pt x="1611117" y="9459976"/>
                  </a:cubicBezTo>
                  <a:lnTo>
                    <a:pt x="1626234" y="9439402"/>
                  </a:lnTo>
                  <a:cubicBezTo>
                    <a:pt x="1647037" y="9454262"/>
                    <a:pt x="1668099" y="9468358"/>
                    <a:pt x="1689160" y="9482075"/>
                  </a:cubicBezTo>
                  <a:close/>
                  <a:moveTo>
                    <a:pt x="1542636" y="9376664"/>
                  </a:moveTo>
                  <a:cubicBezTo>
                    <a:pt x="1522608" y="9360662"/>
                    <a:pt x="1502581" y="9344152"/>
                    <a:pt x="1482812" y="9327007"/>
                  </a:cubicBezTo>
                  <a:lnTo>
                    <a:pt x="1499867" y="9307957"/>
                  </a:lnTo>
                  <a:cubicBezTo>
                    <a:pt x="1519378" y="9324849"/>
                    <a:pt x="1539147" y="9341104"/>
                    <a:pt x="1558916" y="9356979"/>
                  </a:cubicBezTo>
                  <a:close/>
                  <a:moveTo>
                    <a:pt x="1422729" y="9238488"/>
                  </a:moveTo>
                  <a:cubicBezTo>
                    <a:pt x="1404123" y="9220836"/>
                    <a:pt x="1385646" y="9202801"/>
                    <a:pt x="1367298" y="9184132"/>
                  </a:cubicBezTo>
                  <a:lnTo>
                    <a:pt x="1385775" y="9166479"/>
                  </a:lnTo>
                  <a:cubicBezTo>
                    <a:pt x="1403994" y="9184894"/>
                    <a:pt x="1422212" y="9202801"/>
                    <a:pt x="1440689" y="9220200"/>
                  </a:cubicBezTo>
                  <a:close/>
                  <a:moveTo>
                    <a:pt x="1314451" y="9091295"/>
                  </a:moveTo>
                  <a:cubicBezTo>
                    <a:pt x="1297266" y="9072500"/>
                    <a:pt x="1280340" y="9053195"/>
                    <a:pt x="1263413" y="9033637"/>
                  </a:cubicBezTo>
                  <a:lnTo>
                    <a:pt x="1283182" y="9017254"/>
                  </a:lnTo>
                  <a:cubicBezTo>
                    <a:pt x="1299851" y="9036686"/>
                    <a:pt x="1316777" y="9055736"/>
                    <a:pt x="1333704" y="9074404"/>
                  </a:cubicBezTo>
                  <a:close/>
                  <a:moveTo>
                    <a:pt x="1216898" y="8937244"/>
                  </a:moveTo>
                  <a:cubicBezTo>
                    <a:pt x="1201134" y="8917560"/>
                    <a:pt x="1185500" y="8897366"/>
                    <a:pt x="1169995" y="8876919"/>
                  </a:cubicBezTo>
                  <a:lnTo>
                    <a:pt x="1190668" y="8861679"/>
                  </a:lnTo>
                  <a:cubicBezTo>
                    <a:pt x="1206044" y="8882000"/>
                    <a:pt x="1221549" y="8901938"/>
                    <a:pt x="1237184" y="8921497"/>
                  </a:cubicBezTo>
                  <a:close/>
                  <a:moveTo>
                    <a:pt x="1129164" y="8778113"/>
                  </a:moveTo>
                  <a:cubicBezTo>
                    <a:pt x="1114564" y="8757539"/>
                    <a:pt x="1100092" y="8736585"/>
                    <a:pt x="1085621" y="8715375"/>
                  </a:cubicBezTo>
                  <a:lnTo>
                    <a:pt x="1107070" y="8701278"/>
                  </a:lnTo>
                  <a:cubicBezTo>
                    <a:pt x="1121412" y="8722361"/>
                    <a:pt x="1135754" y="8743062"/>
                    <a:pt x="1150226" y="8763508"/>
                  </a:cubicBezTo>
                  <a:close/>
                  <a:moveTo>
                    <a:pt x="1050217" y="8614791"/>
                  </a:moveTo>
                  <a:cubicBezTo>
                    <a:pt x="1036650" y="8593455"/>
                    <a:pt x="1023083" y="8571865"/>
                    <a:pt x="1009775" y="8549894"/>
                  </a:cubicBezTo>
                  <a:lnTo>
                    <a:pt x="1031999" y="8536813"/>
                  </a:lnTo>
                  <a:cubicBezTo>
                    <a:pt x="1045307" y="8558530"/>
                    <a:pt x="1058616" y="8580120"/>
                    <a:pt x="1072183" y="8601202"/>
                  </a:cubicBezTo>
                  <a:close/>
                  <a:moveTo>
                    <a:pt x="979410" y="8448040"/>
                  </a:moveTo>
                  <a:cubicBezTo>
                    <a:pt x="966748" y="8426069"/>
                    <a:pt x="954214" y="8403972"/>
                    <a:pt x="941810" y="8381492"/>
                  </a:cubicBezTo>
                  <a:lnTo>
                    <a:pt x="964551" y="8369427"/>
                  </a:lnTo>
                  <a:cubicBezTo>
                    <a:pt x="976826" y="8391779"/>
                    <a:pt x="989359" y="8413750"/>
                    <a:pt x="1001893" y="8435594"/>
                  </a:cubicBezTo>
                  <a:close/>
                  <a:moveTo>
                    <a:pt x="915710" y="8278623"/>
                  </a:moveTo>
                  <a:cubicBezTo>
                    <a:pt x="903952" y="8256270"/>
                    <a:pt x="892323" y="8233537"/>
                    <a:pt x="880823" y="8210677"/>
                  </a:cubicBezTo>
                  <a:lnTo>
                    <a:pt x="903952" y="8199375"/>
                  </a:lnTo>
                  <a:cubicBezTo>
                    <a:pt x="915451" y="8222107"/>
                    <a:pt x="926951" y="8244713"/>
                    <a:pt x="938580" y="8266938"/>
                  </a:cubicBezTo>
                  <a:close/>
                  <a:moveTo>
                    <a:pt x="858599" y="8106918"/>
                  </a:moveTo>
                  <a:cubicBezTo>
                    <a:pt x="847745" y="8084058"/>
                    <a:pt x="836892" y="8061072"/>
                    <a:pt x="826297" y="8037830"/>
                  </a:cubicBezTo>
                  <a:lnTo>
                    <a:pt x="849813" y="8027416"/>
                  </a:lnTo>
                  <a:cubicBezTo>
                    <a:pt x="860408" y="8050530"/>
                    <a:pt x="871132" y="8073390"/>
                    <a:pt x="881986" y="8096124"/>
                  </a:cubicBezTo>
                  <a:close/>
                  <a:moveTo>
                    <a:pt x="807690" y="7933437"/>
                  </a:moveTo>
                  <a:cubicBezTo>
                    <a:pt x="797612" y="7910323"/>
                    <a:pt x="787663" y="7886954"/>
                    <a:pt x="777714" y="7863460"/>
                  </a:cubicBezTo>
                  <a:lnTo>
                    <a:pt x="801618" y="7853807"/>
                  </a:lnTo>
                  <a:cubicBezTo>
                    <a:pt x="811437" y="7877175"/>
                    <a:pt x="821387" y="7900416"/>
                    <a:pt x="831465" y="7923403"/>
                  </a:cubicBezTo>
                  <a:close/>
                  <a:moveTo>
                    <a:pt x="547979" y="8115300"/>
                  </a:moveTo>
                  <a:cubicBezTo>
                    <a:pt x="538676" y="8091932"/>
                    <a:pt x="529373" y="8068310"/>
                    <a:pt x="520199" y="8044561"/>
                  </a:cubicBezTo>
                  <a:lnTo>
                    <a:pt x="544361" y="8035544"/>
                  </a:lnTo>
                  <a:cubicBezTo>
                    <a:pt x="553406" y="8059166"/>
                    <a:pt x="562709" y="8082661"/>
                    <a:pt x="572012" y="8106029"/>
                  </a:cubicBezTo>
                  <a:close/>
                  <a:moveTo>
                    <a:pt x="508311" y="7939532"/>
                  </a:moveTo>
                  <a:cubicBezTo>
                    <a:pt x="499654" y="7915783"/>
                    <a:pt x="490997" y="7891780"/>
                    <a:pt x="482469" y="7867777"/>
                  </a:cubicBezTo>
                  <a:lnTo>
                    <a:pt x="506890" y="7859522"/>
                  </a:lnTo>
                  <a:cubicBezTo>
                    <a:pt x="515289" y="7883525"/>
                    <a:pt x="523946" y="7907401"/>
                    <a:pt x="532603" y="7931023"/>
                  </a:cubicBezTo>
                  <a:close/>
                  <a:moveTo>
                    <a:pt x="473683" y="7762748"/>
                  </a:moveTo>
                  <a:cubicBezTo>
                    <a:pt x="465672" y="7738745"/>
                    <a:pt x="457661" y="7714488"/>
                    <a:pt x="449779" y="7690104"/>
                  </a:cubicBezTo>
                  <a:lnTo>
                    <a:pt x="474458" y="7682484"/>
                  </a:lnTo>
                  <a:cubicBezTo>
                    <a:pt x="482340" y="7706741"/>
                    <a:pt x="490222" y="7730871"/>
                    <a:pt x="498233" y="7754747"/>
                  </a:cubicBezTo>
                  <a:close/>
                  <a:moveTo>
                    <a:pt x="444223" y="7586345"/>
                  </a:moveTo>
                  <a:cubicBezTo>
                    <a:pt x="436858" y="7562215"/>
                    <a:pt x="429493" y="7537958"/>
                    <a:pt x="422258" y="7513574"/>
                  </a:cubicBezTo>
                  <a:lnTo>
                    <a:pt x="447066" y="7506462"/>
                  </a:lnTo>
                  <a:cubicBezTo>
                    <a:pt x="454302" y="7530846"/>
                    <a:pt x="461537" y="7554976"/>
                    <a:pt x="468902" y="7578979"/>
                  </a:cubicBezTo>
                  <a:close/>
                  <a:moveTo>
                    <a:pt x="321086" y="7440930"/>
                  </a:moveTo>
                  <a:cubicBezTo>
                    <a:pt x="314109" y="7416165"/>
                    <a:pt x="307261" y="7391274"/>
                    <a:pt x="300542" y="7366254"/>
                  </a:cubicBezTo>
                  <a:lnTo>
                    <a:pt x="325479" y="7359777"/>
                  </a:lnTo>
                  <a:cubicBezTo>
                    <a:pt x="332198" y="7384797"/>
                    <a:pt x="339047" y="7409562"/>
                    <a:pt x="345895" y="7434326"/>
                  </a:cubicBezTo>
                  <a:close/>
                  <a:moveTo>
                    <a:pt x="299638" y="7261099"/>
                  </a:moveTo>
                  <a:cubicBezTo>
                    <a:pt x="293435" y="7236841"/>
                    <a:pt x="287363" y="7212330"/>
                    <a:pt x="281419" y="7187819"/>
                  </a:cubicBezTo>
                  <a:lnTo>
                    <a:pt x="306486" y="7181850"/>
                  </a:lnTo>
                  <a:cubicBezTo>
                    <a:pt x="312429" y="7206362"/>
                    <a:pt x="318502" y="7230618"/>
                    <a:pt x="324704" y="7254875"/>
                  </a:cubicBezTo>
                  <a:close/>
                  <a:moveTo>
                    <a:pt x="282969" y="7082917"/>
                  </a:moveTo>
                  <a:cubicBezTo>
                    <a:pt x="277284" y="7058025"/>
                    <a:pt x="271599" y="7033133"/>
                    <a:pt x="266043" y="7008114"/>
                  </a:cubicBezTo>
                  <a:lnTo>
                    <a:pt x="291239" y="7002780"/>
                  </a:lnTo>
                  <a:cubicBezTo>
                    <a:pt x="296795" y="7027799"/>
                    <a:pt x="302351" y="7052691"/>
                    <a:pt x="308165" y="7077456"/>
                  </a:cubicBezTo>
                  <a:close/>
                  <a:moveTo>
                    <a:pt x="269532" y="6901688"/>
                  </a:moveTo>
                  <a:cubicBezTo>
                    <a:pt x="264363" y="6876924"/>
                    <a:pt x="259324" y="6852031"/>
                    <a:pt x="254285" y="6827012"/>
                  </a:cubicBezTo>
                  <a:lnTo>
                    <a:pt x="279610" y="6822187"/>
                  </a:lnTo>
                  <a:cubicBezTo>
                    <a:pt x="284520" y="6847078"/>
                    <a:pt x="289559" y="6871970"/>
                    <a:pt x="294728" y="6896608"/>
                  </a:cubicBezTo>
                  <a:close/>
                  <a:moveTo>
                    <a:pt x="160220" y="6746494"/>
                  </a:moveTo>
                  <a:cubicBezTo>
                    <a:pt x="155569" y="6721601"/>
                    <a:pt x="151046" y="6696710"/>
                    <a:pt x="146524" y="6671690"/>
                  </a:cubicBezTo>
                  <a:lnTo>
                    <a:pt x="171978" y="6667373"/>
                  </a:lnTo>
                  <a:cubicBezTo>
                    <a:pt x="176371" y="6692392"/>
                    <a:pt x="180894" y="6717284"/>
                    <a:pt x="185545" y="6742049"/>
                  </a:cubicBezTo>
                  <a:close/>
                  <a:moveTo>
                    <a:pt x="154535" y="6566535"/>
                  </a:moveTo>
                  <a:cubicBezTo>
                    <a:pt x="150400" y="6541262"/>
                    <a:pt x="146265" y="6515862"/>
                    <a:pt x="142260" y="6490334"/>
                  </a:cubicBezTo>
                  <a:lnTo>
                    <a:pt x="167844" y="6486397"/>
                  </a:lnTo>
                  <a:cubicBezTo>
                    <a:pt x="171849" y="6511798"/>
                    <a:pt x="175984" y="6537071"/>
                    <a:pt x="180118" y="6562344"/>
                  </a:cubicBezTo>
                  <a:close/>
                  <a:moveTo>
                    <a:pt x="101688" y="6393815"/>
                  </a:moveTo>
                  <a:cubicBezTo>
                    <a:pt x="98070" y="6368923"/>
                    <a:pt x="94582" y="6344031"/>
                    <a:pt x="91093" y="6319012"/>
                  </a:cubicBezTo>
                  <a:lnTo>
                    <a:pt x="116676" y="6315583"/>
                  </a:lnTo>
                  <a:cubicBezTo>
                    <a:pt x="120165" y="6340475"/>
                    <a:pt x="123654" y="6365367"/>
                    <a:pt x="127272" y="6390132"/>
                  </a:cubicBezTo>
                  <a:close/>
                  <a:moveTo>
                    <a:pt x="77914" y="6218682"/>
                  </a:moveTo>
                  <a:cubicBezTo>
                    <a:pt x="74683" y="6193536"/>
                    <a:pt x="71582" y="6168136"/>
                    <a:pt x="68610" y="6142863"/>
                  </a:cubicBezTo>
                  <a:lnTo>
                    <a:pt x="94323" y="6139942"/>
                  </a:lnTo>
                  <a:cubicBezTo>
                    <a:pt x="97295" y="6165215"/>
                    <a:pt x="100396" y="6190488"/>
                    <a:pt x="103626" y="6215634"/>
                  </a:cubicBezTo>
                  <a:close/>
                  <a:moveTo>
                    <a:pt x="57111" y="6041009"/>
                  </a:moveTo>
                  <a:cubicBezTo>
                    <a:pt x="54397" y="6015482"/>
                    <a:pt x="51684" y="5989828"/>
                    <a:pt x="49100" y="5964047"/>
                  </a:cubicBezTo>
                  <a:lnTo>
                    <a:pt x="74812" y="5961634"/>
                  </a:lnTo>
                  <a:cubicBezTo>
                    <a:pt x="77397" y="5987288"/>
                    <a:pt x="79981" y="6012815"/>
                    <a:pt x="82694" y="6038342"/>
                  </a:cubicBezTo>
                  <a:close/>
                  <a:moveTo>
                    <a:pt x="39667" y="5863844"/>
                  </a:moveTo>
                  <a:cubicBezTo>
                    <a:pt x="37471" y="5838698"/>
                    <a:pt x="35274" y="5813552"/>
                    <a:pt x="33207" y="5788279"/>
                  </a:cubicBezTo>
                  <a:lnTo>
                    <a:pt x="58920" y="5786247"/>
                  </a:lnTo>
                  <a:cubicBezTo>
                    <a:pt x="60987" y="5811393"/>
                    <a:pt x="63054" y="5836539"/>
                    <a:pt x="65380" y="5861558"/>
                  </a:cubicBezTo>
                  <a:close/>
                  <a:moveTo>
                    <a:pt x="25584" y="5686933"/>
                  </a:moveTo>
                  <a:cubicBezTo>
                    <a:pt x="23775" y="5661533"/>
                    <a:pt x="22095" y="5636006"/>
                    <a:pt x="20415" y="5610479"/>
                  </a:cubicBezTo>
                  <a:lnTo>
                    <a:pt x="46257" y="5608955"/>
                  </a:lnTo>
                  <a:cubicBezTo>
                    <a:pt x="47808" y="5634482"/>
                    <a:pt x="49617" y="5659882"/>
                    <a:pt x="51426" y="5685155"/>
                  </a:cubicBezTo>
                  <a:close/>
                  <a:moveTo>
                    <a:pt x="14471" y="5507990"/>
                  </a:moveTo>
                  <a:cubicBezTo>
                    <a:pt x="13179" y="5482590"/>
                    <a:pt x="11887" y="5457190"/>
                    <a:pt x="10724" y="5431663"/>
                  </a:cubicBezTo>
                  <a:lnTo>
                    <a:pt x="36566" y="5430520"/>
                  </a:lnTo>
                  <a:cubicBezTo>
                    <a:pt x="37729" y="5455920"/>
                    <a:pt x="39021" y="5481320"/>
                    <a:pt x="40313" y="5506593"/>
                  </a:cubicBezTo>
                  <a:close/>
                  <a:moveTo>
                    <a:pt x="6590" y="5330952"/>
                  </a:moveTo>
                  <a:cubicBezTo>
                    <a:pt x="5685" y="5305679"/>
                    <a:pt x="4910" y="5280406"/>
                    <a:pt x="4135" y="5255006"/>
                  </a:cubicBezTo>
                  <a:lnTo>
                    <a:pt x="29977" y="5254244"/>
                  </a:lnTo>
                  <a:cubicBezTo>
                    <a:pt x="30752" y="5279517"/>
                    <a:pt x="31527" y="5304790"/>
                    <a:pt x="32432" y="5330063"/>
                  </a:cubicBezTo>
                  <a:close/>
                  <a:moveTo>
                    <a:pt x="1809" y="5153152"/>
                  </a:moveTo>
                  <a:cubicBezTo>
                    <a:pt x="1292" y="5127625"/>
                    <a:pt x="904" y="5102098"/>
                    <a:pt x="646" y="5076444"/>
                  </a:cubicBezTo>
                  <a:lnTo>
                    <a:pt x="26488" y="5076190"/>
                  </a:lnTo>
                  <a:cubicBezTo>
                    <a:pt x="26746" y="5101717"/>
                    <a:pt x="27134" y="5127244"/>
                    <a:pt x="27651" y="5152644"/>
                  </a:cubicBezTo>
                  <a:close/>
                  <a:moveTo>
                    <a:pt x="0" y="4973828"/>
                  </a:moveTo>
                  <a:cubicBezTo>
                    <a:pt x="0" y="4969383"/>
                    <a:pt x="0" y="4964811"/>
                    <a:pt x="0" y="4960366"/>
                  </a:cubicBezTo>
                  <a:lnTo>
                    <a:pt x="12921" y="4960366"/>
                  </a:lnTo>
                  <a:lnTo>
                    <a:pt x="25842" y="4960366"/>
                  </a:lnTo>
                  <a:lnTo>
                    <a:pt x="12921" y="4960366"/>
                  </a:lnTo>
                  <a:lnTo>
                    <a:pt x="0" y="4960366"/>
                  </a:lnTo>
                  <a:cubicBezTo>
                    <a:pt x="0" y="4934585"/>
                    <a:pt x="129" y="4908931"/>
                    <a:pt x="258" y="4883277"/>
                  </a:cubicBezTo>
                  <a:lnTo>
                    <a:pt x="26100" y="4883404"/>
                  </a:lnTo>
                  <a:cubicBezTo>
                    <a:pt x="25971" y="4909058"/>
                    <a:pt x="25842" y="4934585"/>
                    <a:pt x="25842" y="4960366"/>
                  </a:cubicBezTo>
                  <a:cubicBezTo>
                    <a:pt x="25842" y="4967351"/>
                    <a:pt x="20028" y="4973066"/>
                    <a:pt x="12921" y="4973066"/>
                  </a:cubicBezTo>
                  <a:cubicBezTo>
                    <a:pt x="5814" y="4973066"/>
                    <a:pt x="0" y="4967351"/>
                    <a:pt x="0" y="4960366"/>
                  </a:cubicBezTo>
                  <a:cubicBezTo>
                    <a:pt x="0" y="4953381"/>
                    <a:pt x="5814" y="4947666"/>
                    <a:pt x="12921" y="4947666"/>
                  </a:cubicBezTo>
                  <a:cubicBezTo>
                    <a:pt x="20028" y="4947666"/>
                    <a:pt x="25842" y="4953381"/>
                    <a:pt x="25842" y="4960366"/>
                  </a:cubicBezTo>
                  <a:cubicBezTo>
                    <a:pt x="25842" y="4964811"/>
                    <a:pt x="25842" y="4969256"/>
                    <a:pt x="25842" y="497382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32" id="32"/>
          <p:cNvSpPr/>
          <p:nvPr/>
        </p:nvSpPr>
        <p:spPr>
          <a:xfrm flipH="false" flipV="false" rot="0">
            <a:off x="5477413" y="4294532"/>
            <a:ext cx="475332" cy="1115020"/>
          </a:xfrm>
          <a:custGeom>
            <a:avLst/>
            <a:gdLst/>
            <a:ahLst/>
            <a:cxnLst/>
            <a:rect r="r" b="b" t="t" l="l"/>
            <a:pathLst>
              <a:path h="1115020" w="475332">
                <a:moveTo>
                  <a:pt x="0" y="0"/>
                </a:moveTo>
                <a:lnTo>
                  <a:pt x="475332" y="0"/>
                </a:lnTo>
                <a:lnTo>
                  <a:pt x="475332" y="1115020"/>
                </a:lnTo>
                <a:lnTo>
                  <a:pt x="0" y="1115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6060384" y="6708726"/>
            <a:ext cx="2506600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400" spc="2">
                <a:solidFill>
                  <a:srgbClr val="ED174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Valtion takaus talolainoille maaseudulla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6086412" y="3353863"/>
            <a:ext cx="169432" cy="222620"/>
            <a:chOff x="0" y="0"/>
            <a:chExt cx="384000" cy="504544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384048" cy="504571"/>
            </a:xfrm>
            <a:custGeom>
              <a:avLst/>
              <a:gdLst/>
              <a:ahLst/>
              <a:cxnLst/>
              <a:rect r="r" b="b" t="t" l="l"/>
              <a:pathLst>
                <a:path h="504571" w="384048">
                  <a:moveTo>
                    <a:pt x="0" y="504571"/>
                  </a:moveTo>
                  <a:lnTo>
                    <a:pt x="192024" y="0"/>
                  </a:lnTo>
                  <a:lnTo>
                    <a:pt x="384048" y="504571"/>
                  </a:lnTo>
                  <a:close/>
                </a:path>
              </a:pathLst>
            </a:custGeom>
            <a:solidFill>
              <a:srgbClr val="ED174F"/>
            </a:solid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5899791" y="6512390"/>
            <a:ext cx="169432" cy="222620"/>
            <a:chOff x="0" y="0"/>
            <a:chExt cx="384000" cy="504544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384048" cy="504571"/>
            </a:xfrm>
            <a:custGeom>
              <a:avLst/>
              <a:gdLst/>
              <a:ahLst/>
              <a:cxnLst/>
              <a:rect r="r" b="b" t="t" l="l"/>
              <a:pathLst>
                <a:path h="504571" w="384048">
                  <a:moveTo>
                    <a:pt x="0" y="504571"/>
                  </a:moveTo>
                  <a:lnTo>
                    <a:pt x="192024" y="0"/>
                  </a:lnTo>
                  <a:lnTo>
                    <a:pt x="384048" y="504571"/>
                  </a:lnTo>
                  <a:close/>
                </a:path>
              </a:pathLst>
            </a:custGeom>
            <a:solidFill>
              <a:srgbClr val="ED174F"/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5162718" y="2954996"/>
            <a:ext cx="169432" cy="222620"/>
            <a:chOff x="0" y="0"/>
            <a:chExt cx="384000" cy="504544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384048" cy="504571"/>
            </a:xfrm>
            <a:custGeom>
              <a:avLst/>
              <a:gdLst/>
              <a:ahLst/>
              <a:cxnLst/>
              <a:rect r="r" b="b" t="t" l="l"/>
              <a:pathLst>
                <a:path h="504571" w="384048">
                  <a:moveTo>
                    <a:pt x="0" y="504571"/>
                  </a:moveTo>
                  <a:lnTo>
                    <a:pt x="192024" y="0"/>
                  </a:lnTo>
                  <a:lnTo>
                    <a:pt x="384048" y="504571"/>
                  </a:lnTo>
                  <a:close/>
                </a:path>
              </a:pathLst>
            </a:custGeom>
            <a:solidFill>
              <a:srgbClr val="ED174F"/>
            </a:solidFill>
          </p:spPr>
        </p:sp>
      </p:grpSp>
      <p:grpSp>
        <p:nvGrpSpPr>
          <p:cNvPr name="Group 40" id="40"/>
          <p:cNvGrpSpPr/>
          <p:nvPr/>
        </p:nvGrpSpPr>
        <p:grpSpPr>
          <a:xfrm rot="0">
            <a:off x="5928963" y="2771307"/>
            <a:ext cx="169432" cy="222620"/>
            <a:chOff x="0" y="0"/>
            <a:chExt cx="384000" cy="504544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384048" cy="504571"/>
            </a:xfrm>
            <a:custGeom>
              <a:avLst/>
              <a:gdLst/>
              <a:ahLst/>
              <a:cxnLst/>
              <a:rect r="r" b="b" t="t" l="l"/>
              <a:pathLst>
                <a:path h="504571" w="384048">
                  <a:moveTo>
                    <a:pt x="0" y="504571"/>
                  </a:moveTo>
                  <a:lnTo>
                    <a:pt x="192024" y="0"/>
                  </a:lnTo>
                  <a:lnTo>
                    <a:pt x="384048" y="504571"/>
                  </a:lnTo>
                  <a:close/>
                </a:path>
              </a:pathLst>
            </a:custGeom>
            <a:solidFill>
              <a:srgbClr val="ED174F"/>
            </a:solidFill>
          </p:spPr>
        </p:sp>
      </p:grpSp>
      <p:grpSp>
        <p:nvGrpSpPr>
          <p:cNvPr name="Group 42" id="42"/>
          <p:cNvGrpSpPr/>
          <p:nvPr/>
        </p:nvGrpSpPr>
        <p:grpSpPr>
          <a:xfrm rot="0">
            <a:off x="6030161" y="6156420"/>
            <a:ext cx="169432" cy="222620"/>
            <a:chOff x="0" y="0"/>
            <a:chExt cx="384000" cy="504544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384048" cy="504571"/>
            </a:xfrm>
            <a:custGeom>
              <a:avLst/>
              <a:gdLst/>
              <a:ahLst/>
              <a:cxnLst/>
              <a:rect r="r" b="b" t="t" l="l"/>
              <a:pathLst>
                <a:path h="504571" w="384048">
                  <a:moveTo>
                    <a:pt x="0" y="504571"/>
                  </a:moveTo>
                  <a:lnTo>
                    <a:pt x="192024" y="0"/>
                  </a:lnTo>
                  <a:lnTo>
                    <a:pt x="384048" y="504571"/>
                  </a:lnTo>
                  <a:close/>
                </a:path>
              </a:pathLst>
            </a:custGeom>
            <a:solidFill>
              <a:srgbClr val="ED174F"/>
            </a:solid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5168748" y="5996718"/>
            <a:ext cx="169432" cy="222620"/>
            <a:chOff x="0" y="0"/>
            <a:chExt cx="384000" cy="504544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384048" cy="504571"/>
            </a:xfrm>
            <a:custGeom>
              <a:avLst/>
              <a:gdLst/>
              <a:ahLst/>
              <a:cxnLst/>
              <a:rect r="r" b="b" t="t" l="l"/>
              <a:pathLst>
                <a:path h="504571" w="384048">
                  <a:moveTo>
                    <a:pt x="0" y="504571"/>
                  </a:moveTo>
                  <a:lnTo>
                    <a:pt x="192024" y="0"/>
                  </a:lnTo>
                  <a:lnTo>
                    <a:pt x="384048" y="504571"/>
                  </a:lnTo>
                  <a:close/>
                </a:path>
              </a:pathLst>
            </a:custGeom>
            <a:solidFill>
              <a:srgbClr val="ED174F"/>
            </a:solidFill>
          </p:spPr>
        </p:sp>
      </p:grpSp>
      <p:grpSp>
        <p:nvGrpSpPr>
          <p:cNvPr name="Group 46" id="46"/>
          <p:cNvGrpSpPr/>
          <p:nvPr/>
        </p:nvGrpSpPr>
        <p:grpSpPr>
          <a:xfrm rot="0">
            <a:off x="5307968" y="6435479"/>
            <a:ext cx="169432" cy="222620"/>
            <a:chOff x="0" y="0"/>
            <a:chExt cx="384000" cy="504544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384048" cy="504571"/>
            </a:xfrm>
            <a:custGeom>
              <a:avLst/>
              <a:gdLst/>
              <a:ahLst/>
              <a:cxnLst/>
              <a:rect r="r" b="b" t="t" l="l"/>
              <a:pathLst>
                <a:path h="504571" w="384048">
                  <a:moveTo>
                    <a:pt x="0" y="504571"/>
                  </a:moveTo>
                  <a:lnTo>
                    <a:pt x="192024" y="0"/>
                  </a:lnTo>
                  <a:lnTo>
                    <a:pt x="384048" y="504571"/>
                  </a:lnTo>
                  <a:close/>
                </a:path>
              </a:pathLst>
            </a:custGeom>
            <a:solidFill>
              <a:srgbClr val="ED174F"/>
            </a:solidFill>
          </p:spPr>
        </p:sp>
      </p:grpSp>
      <p:sp>
        <p:nvSpPr>
          <p:cNvPr name="AutoShape 48" id="48"/>
          <p:cNvSpPr/>
          <p:nvPr/>
        </p:nvSpPr>
        <p:spPr>
          <a:xfrm flipH="true">
            <a:off x="6212713" y="3072765"/>
            <a:ext cx="2172308" cy="7471"/>
          </a:xfrm>
          <a:prstGeom prst="line">
            <a:avLst/>
          </a:prstGeom>
          <a:ln cap="rnd" w="9525">
            <a:solidFill>
              <a:srgbClr val="ED174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9" id="49"/>
          <p:cNvSpPr/>
          <p:nvPr/>
        </p:nvSpPr>
        <p:spPr>
          <a:xfrm flipH="true">
            <a:off x="5993251" y="3788425"/>
            <a:ext cx="2391768" cy="7471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0" id="50"/>
          <p:cNvSpPr/>
          <p:nvPr/>
        </p:nvSpPr>
        <p:spPr>
          <a:xfrm flipH="true">
            <a:off x="5753482" y="4724054"/>
            <a:ext cx="2631535" cy="7471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1" id="51"/>
          <p:cNvSpPr/>
          <p:nvPr/>
        </p:nvSpPr>
        <p:spPr>
          <a:xfrm flipH="true">
            <a:off x="5793708" y="5275926"/>
            <a:ext cx="2591309" cy="7471"/>
          </a:xfrm>
          <a:prstGeom prst="line">
            <a:avLst/>
          </a:prstGeom>
          <a:ln cap="rnd" w="9525">
            <a:solidFill>
              <a:srgbClr val="848C4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2" id="52"/>
          <p:cNvSpPr/>
          <p:nvPr/>
        </p:nvSpPr>
        <p:spPr>
          <a:xfrm>
            <a:off x="5952745" y="4276896"/>
            <a:ext cx="2432273" cy="7471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3" id="53" descr="SITRA_BLACK.png"/>
          <p:cNvSpPr/>
          <p:nvPr/>
        </p:nvSpPr>
        <p:spPr>
          <a:xfrm flipH="false" flipV="false" rot="0">
            <a:off x="13094945" y="8094837"/>
            <a:ext cx="2090314" cy="406763"/>
          </a:xfrm>
          <a:custGeom>
            <a:avLst/>
            <a:gdLst/>
            <a:ahLst/>
            <a:cxnLst/>
            <a:rect r="r" b="b" t="t" l="l"/>
            <a:pathLst>
              <a:path h="406763" w="2090314">
                <a:moveTo>
                  <a:pt x="0" y="0"/>
                </a:moveTo>
                <a:lnTo>
                  <a:pt x="2090314" y="0"/>
                </a:lnTo>
                <a:lnTo>
                  <a:pt x="2090314" y="406763"/>
                </a:lnTo>
                <a:lnTo>
                  <a:pt x="0" y="4067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56" r="0" b="-356"/>
            </a:stretch>
          </a:blipFill>
        </p:spPr>
      </p:sp>
      <p:sp>
        <p:nvSpPr>
          <p:cNvPr name="Freeform 54" id="54"/>
          <p:cNvSpPr/>
          <p:nvPr/>
        </p:nvSpPr>
        <p:spPr>
          <a:xfrm flipH="false" flipV="false" rot="796578">
            <a:off x="11500469" y="4026296"/>
            <a:ext cx="6100263" cy="2096965"/>
          </a:xfrm>
          <a:custGeom>
            <a:avLst/>
            <a:gdLst/>
            <a:ahLst/>
            <a:cxnLst/>
            <a:rect r="r" b="b" t="t" l="l"/>
            <a:pathLst>
              <a:path h="2096965" w="6100263">
                <a:moveTo>
                  <a:pt x="0" y="0"/>
                </a:moveTo>
                <a:lnTo>
                  <a:pt x="6100263" y="0"/>
                </a:lnTo>
                <a:lnTo>
                  <a:pt x="6100263" y="2096965"/>
                </a:lnTo>
                <a:lnTo>
                  <a:pt x="0" y="20969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12870928" y="8868965"/>
            <a:ext cx="4628662" cy="901908"/>
          </a:xfrm>
          <a:custGeom>
            <a:avLst/>
            <a:gdLst/>
            <a:ahLst/>
            <a:cxnLst/>
            <a:rect r="r" b="b" t="t" l="l"/>
            <a:pathLst>
              <a:path h="901908" w="4628662">
                <a:moveTo>
                  <a:pt x="0" y="0"/>
                </a:moveTo>
                <a:lnTo>
                  <a:pt x="4628662" y="0"/>
                </a:lnTo>
                <a:lnTo>
                  <a:pt x="4628662" y="901908"/>
                </a:lnTo>
                <a:lnTo>
                  <a:pt x="0" y="9019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56" id="56"/>
          <p:cNvSpPr txBox="true"/>
          <p:nvPr/>
        </p:nvSpPr>
        <p:spPr>
          <a:xfrm rot="0">
            <a:off x="1537820" y="1077633"/>
            <a:ext cx="16417824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40"/>
              </a:lnSpc>
            </a:pPr>
            <a:r>
              <a:rPr lang="en-US" sz="5700" spc="1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Laajempi tulevaisuustötterö avaa erilaisia näkökulmia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6516449" y="3174062"/>
            <a:ext cx="2459202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400" spc="2">
                <a:solidFill>
                  <a:srgbClr val="ED174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Hiljaiset signaalit maallemuutosta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9230522" y="5799820"/>
            <a:ext cx="3167989" cy="5474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94"/>
              </a:lnSpc>
            </a:pPr>
            <a:r>
              <a:rPr lang="en-US" sz="1828" spc="3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Kuvauksia toivottavista </a:t>
            </a:r>
          </a:p>
          <a:p>
            <a:pPr algn="l">
              <a:lnSpc>
                <a:spcPts val="2194"/>
              </a:lnSpc>
            </a:pPr>
            <a:r>
              <a:rPr lang="en-US" sz="1828" spc="3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tulevaisuuksista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13473658" y="2630196"/>
            <a:ext cx="2042861" cy="5474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94"/>
              </a:lnSpc>
            </a:pPr>
            <a:r>
              <a:rPr lang="en-US" sz="1828" spc="3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Villien korttien ajattelu läpi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8952130" y="2583219"/>
            <a:ext cx="2321253" cy="5474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94"/>
              </a:lnSpc>
            </a:pPr>
            <a:r>
              <a:rPr lang="en-US" sz="1828" spc="3">
                <a:solidFill>
                  <a:srgbClr val="ED174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Mahdottomat tai uskomattomat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8952131" y="3526958"/>
            <a:ext cx="1589201" cy="273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94"/>
              </a:lnSpc>
            </a:pPr>
            <a:r>
              <a:rPr lang="en-US" sz="1828" spc="3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Mahdolliset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8952131" y="4565618"/>
            <a:ext cx="2055699" cy="273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94"/>
              </a:lnSpc>
            </a:pPr>
            <a:r>
              <a:rPr lang="en-US" sz="1828" spc="3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Todennäköiset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8952131" y="5030052"/>
            <a:ext cx="2055699" cy="5474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94"/>
              </a:lnSpc>
            </a:pPr>
            <a:r>
              <a:rPr lang="en-US" sz="1828" spc="3">
                <a:solidFill>
                  <a:srgbClr val="848C4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Toivottavia tulevaisuuksia 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8963268" y="4079270"/>
            <a:ext cx="1405615" cy="276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94"/>
              </a:lnSpc>
            </a:pPr>
            <a:r>
              <a:rPr lang="en-US" sz="1828" spc="3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Uskottavat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2088671" y="2657577"/>
            <a:ext cx="4188640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400" spc="2">
                <a:solidFill>
                  <a:srgbClr val="ED174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Tutkimukset kyläkoulujen todellisista kustannuksista</a:t>
            </a:r>
          </a:p>
        </p:txBody>
      </p:sp>
      <p:sp>
        <p:nvSpPr>
          <p:cNvPr name="Freeform 66" id="66"/>
          <p:cNvSpPr/>
          <p:nvPr/>
        </p:nvSpPr>
        <p:spPr>
          <a:xfrm flipH="false" flipV="false" rot="0">
            <a:off x="103188" y="7035178"/>
            <a:ext cx="12949108" cy="4006839"/>
          </a:xfrm>
          <a:custGeom>
            <a:avLst/>
            <a:gdLst/>
            <a:ahLst/>
            <a:cxnLst/>
            <a:rect r="r" b="b" t="t" l="l"/>
            <a:pathLst>
              <a:path h="4006839" w="12949108">
                <a:moveTo>
                  <a:pt x="0" y="0"/>
                </a:moveTo>
                <a:lnTo>
                  <a:pt x="12949108" y="0"/>
                </a:lnTo>
                <a:lnTo>
                  <a:pt x="12949108" y="4006838"/>
                </a:lnTo>
                <a:lnTo>
                  <a:pt x="0" y="40068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64458" r="0" b="-51187"/>
            </a:stretch>
          </a:blipFill>
        </p:spPr>
      </p:sp>
      <p:sp>
        <p:nvSpPr>
          <p:cNvPr name="TextBox 67" id="67"/>
          <p:cNvSpPr txBox="true"/>
          <p:nvPr/>
        </p:nvSpPr>
        <p:spPr>
          <a:xfrm rot="0">
            <a:off x="3039571" y="5806829"/>
            <a:ext cx="2213893" cy="62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400" spc="2">
                <a:solidFill>
                  <a:srgbClr val="ED174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Suurten työllistävien yritysten sijoittuminen maaseudulle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3552375" y="6708726"/>
            <a:ext cx="2213893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400" spc="2">
                <a:solidFill>
                  <a:srgbClr val="ED174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Kansalaisyhteiskunta palveluiden tuottajana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6060384" y="2066457"/>
            <a:ext cx="2073958" cy="62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400" spc="2">
                <a:solidFill>
                  <a:srgbClr val="ED174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Luontoarvoista tulee tärkeämpiä kuin talouskasvusta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6308224" y="6162955"/>
            <a:ext cx="2506600" cy="209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400" spc="2">
                <a:solidFill>
                  <a:srgbClr val="ED174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Perustulo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200787" y="9540002"/>
            <a:ext cx="1655159" cy="322040"/>
            <a:chOff x="0" y="0"/>
            <a:chExt cx="2206879" cy="429387"/>
          </a:xfrm>
        </p:grpSpPr>
        <p:sp>
          <p:nvSpPr>
            <p:cNvPr name="Freeform 3" id="3" descr="SITRA_BLACK.png"/>
            <p:cNvSpPr/>
            <p:nvPr/>
          </p:nvSpPr>
          <p:spPr>
            <a:xfrm flipH="false" flipV="false" rot="0">
              <a:off x="0" y="0"/>
              <a:ext cx="2206879" cy="429387"/>
            </a:xfrm>
            <a:custGeom>
              <a:avLst/>
              <a:gdLst/>
              <a:ahLst/>
              <a:cxnLst/>
              <a:rect r="r" b="b" t="t" l="l"/>
              <a:pathLst>
                <a:path h="429387" w="2206879">
                  <a:moveTo>
                    <a:pt x="0" y="0"/>
                  </a:moveTo>
                  <a:lnTo>
                    <a:pt x="2206879" y="0"/>
                  </a:lnTo>
                  <a:lnTo>
                    <a:pt x="2206879" y="429387"/>
                  </a:lnTo>
                  <a:lnTo>
                    <a:pt x="0" y="429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363" r="0" b="-36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95954"/>
            <a:chOff x="0" y="0"/>
            <a:chExt cx="24384000" cy="1372793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27937"/>
            </a:xfrm>
            <a:custGeom>
              <a:avLst/>
              <a:gdLst/>
              <a:ahLst/>
              <a:cxnLst/>
              <a:rect r="r" b="b" t="t" l="l"/>
              <a:pathLst>
                <a:path h="13727937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27937"/>
                  </a:lnTo>
                  <a:lnTo>
                    <a:pt x="0" y="1372793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0" y="2790825"/>
            <a:ext cx="18288000" cy="4727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04"/>
              </a:lnSpc>
            </a:pPr>
            <a:r>
              <a:rPr lang="en-US" sz="110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Tilastot lupaavat autiokyliä </a:t>
            </a:r>
          </a:p>
          <a:p>
            <a:pPr algn="ctr">
              <a:lnSpc>
                <a:spcPts val="5994"/>
              </a:lnSpc>
            </a:pPr>
          </a:p>
          <a:p>
            <a:pPr algn="ctr">
              <a:lnSpc>
                <a:spcPts val="10199"/>
              </a:lnSpc>
            </a:pPr>
            <a:r>
              <a:rPr lang="en-US" sz="8499" spc="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- kukaan ei ole tulossa pelastamaan meitä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200787" y="9540002"/>
            <a:ext cx="1655159" cy="322040"/>
            <a:chOff x="0" y="0"/>
            <a:chExt cx="2206879" cy="429387"/>
          </a:xfrm>
        </p:grpSpPr>
        <p:sp>
          <p:nvSpPr>
            <p:cNvPr name="Freeform 3" id="3" descr="SITRA_BLACK.png"/>
            <p:cNvSpPr/>
            <p:nvPr/>
          </p:nvSpPr>
          <p:spPr>
            <a:xfrm flipH="false" flipV="false" rot="0">
              <a:off x="0" y="0"/>
              <a:ext cx="2206879" cy="429387"/>
            </a:xfrm>
            <a:custGeom>
              <a:avLst/>
              <a:gdLst/>
              <a:ahLst/>
              <a:cxnLst/>
              <a:rect r="r" b="b" t="t" l="l"/>
              <a:pathLst>
                <a:path h="429387" w="2206879">
                  <a:moveTo>
                    <a:pt x="0" y="0"/>
                  </a:moveTo>
                  <a:lnTo>
                    <a:pt x="2206879" y="0"/>
                  </a:lnTo>
                  <a:lnTo>
                    <a:pt x="2206879" y="429387"/>
                  </a:lnTo>
                  <a:lnTo>
                    <a:pt x="0" y="429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363" r="0" b="-36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95954"/>
            <a:chOff x="0" y="0"/>
            <a:chExt cx="24384000" cy="1372793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27937"/>
            </a:xfrm>
            <a:custGeom>
              <a:avLst/>
              <a:gdLst/>
              <a:ahLst/>
              <a:cxnLst/>
              <a:rect r="r" b="b" t="t" l="l"/>
              <a:pathLst>
                <a:path h="13727937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27937"/>
                  </a:lnTo>
                  <a:lnTo>
                    <a:pt x="0" y="13727937"/>
                  </a:lnTo>
                  <a:close/>
                </a:path>
              </a:pathLst>
            </a:custGeom>
            <a:solidFill>
              <a:srgbClr val="848C4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0" y="2047837"/>
            <a:ext cx="18288000" cy="6257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40"/>
              </a:lnSpc>
            </a:pPr>
            <a:r>
              <a:rPr lang="en-US" sz="10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Ennusteet toteutuvat vain, </a:t>
            </a:r>
          </a:p>
          <a:p>
            <a:pPr algn="ctr">
              <a:lnSpc>
                <a:spcPts val="12840"/>
              </a:lnSpc>
            </a:pPr>
            <a:r>
              <a:rPr lang="en-US" sz="10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jos mitään ei tehdä</a:t>
            </a:r>
          </a:p>
          <a:p>
            <a:pPr algn="ctr">
              <a:lnSpc>
                <a:spcPts val="3436"/>
              </a:lnSpc>
            </a:pPr>
          </a:p>
          <a:p>
            <a:pPr algn="ctr">
              <a:lnSpc>
                <a:spcPts val="10191"/>
              </a:lnSpc>
            </a:pPr>
            <a:r>
              <a:rPr lang="en-US" sz="84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- on aika nostaa kissan </a:t>
            </a:r>
          </a:p>
          <a:p>
            <a:pPr algn="ctr">
              <a:lnSpc>
                <a:spcPts val="10199"/>
              </a:lnSpc>
            </a:pPr>
            <a:r>
              <a:rPr lang="en-US" sz="8499" spc="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häntä pöydälle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56102" y="1155507"/>
            <a:ext cx="9734252" cy="11520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58"/>
              </a:lnSpc>
            </a:pPr>
            <a:r>
              <a:rPr lang="en-US" sz="7399" spc="13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Tulevaisuuden onnistujat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084737" y="4548064"/>
            <a:ext cx="4238492" cy="145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Yhteisö tärkeässä roolissa &gt; viidakkorumpu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3482950" y="2816971"/>
            <a:ext cx="1442066" cy="1447143"/>
            <a:chOff x="0" y="0"/>
            <a:chExt cx="1922755" cy="1929524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1919986" cy="1919986"/>
              <a:chOff x="0" y="0"/>
              <a:chExt cx="1919986" cy="1919986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919986" cy="1919986"/>
              </a:xfrm>
              <a:custGeom>
                <a:avLst/>
                <a:gdLst/>
                <a:ahLst/>
                <a:cxnLst/>
                <a:rect r="r" b="b" t="t" l="l"/>
                <a:pathLst>
                  <a:path h="1919986" w="1919986">
                    <a:moveTo>
                      <a:pt x="0" y="959993"/>
                    </a:moveTo>
                    <a:cubicBezTo>
                      <a:pt x="0" y="429768"/>
                      <a:pt x="429768" y="0"/>
                      <a:pt x="959993" y="0"/>
                    </a:cubicBezTo>
                    <a:cubicBezTo>
                      <a:pt x="1490218" y="0"/>
                      <a:pt x="1919986" y="429768"/>
                      <a:pt x="1919986" y="959993"/>
                    </a:cubicBezTo>
                    <a:cubicBezTo>
                      <a:pt x="1919986" y="1490218"/>
                      <a:pt x="1490218" y="1919986"/>
                      <a:pt x="959993" y="1919986"/>
                    </a:cubicBezTo>
                    <a:cubicBezTo>
                      <a:pt x="429768" y="1919986"/>
                      <a:pt x="0" y="1490218"/>
                      <a:pt x="0" y="959993"/>
                    </a:cubicBezTo>
                    <a:close/>
                  </a:path>
                </a:pathLst>
              </a:custGeom>
              <a:solidFill>
                <a:srgbClr val="D6E0BE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2756" y="0"/>
              <a:ext cx="1919999" cy="1929524"/>
              <a:chOff x="0" y="0"/>
              <a:chExt cx="1919999" cy="1929524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920000" cy="1929525"/>
              </a:xfrm>
              <a:custGeom>
                <a:avLst/>
                <a:gdLst/>
                <a:ahLst/>
                <a:cxnLst/>
                <a:rect r="r" b="b" t="t" l="l"/>
                <a:pathLst>
                  <a:path h="1929525" w="1920000">
                    <a:moveTo>
                      <a:pt x="0" y="0"/>
                    </a:moveTo>
                    <a:lnTo>
                      <a:pt x="1920000" y="0"/>
                    </a:lnTo>
                    <a:lnTo>
                      <a:pt x="1920000" y="1929525"/>
                    </a:lnTo>
                    <a:lnTo>
                      <a:pt x="0" y="1929525"/>
                    </a:lnTo>
                    <a:close/>
                  </a:path>
                </a:pathLst>
              </a:custGeom>
              <a:solidFill>
                <a:srgbClr val="D6E0BE">
                  <a:alpha val="0"/>
                </a:srgbClr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0"/>
                <a:ext cx="1919999" cy="1929524"/>
              </a:xfrm>
              <a:prstGeom prst="rect">
                <a:avLst/>
              </a:prstGeom>
            </p:spPr>
            <p:txBody>
              <a:bodyPr anchor="ctr" rtlCol="false" tIns="0" lIns="0" bIns="0" rIns="0"/>
              <a:lstStyle/>
              <a:p>
                <a:pPr algn="ctr">
                  <a:lnSpc>
                    <a:spcPts val="4800"/>
                  </a:lnSpc>
                </a:pPr>
                <a:r>
                  <a:rPr lang="en-US" sz="4000" spc="7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</a:t>
                </a:r>
              </a:p>
            </p:txBody>
          </p:sp>
        </p:grpSp>
      </p:grpSp>
      <p:sp>
        <p:nvSpPr>
          <p:cNvPr name="TextBox 10" id="10"/>
          <p:cNvSpPr txBox="true"/>
          <p:nvPr/>
        </p:nvSpPr>
        <p:spPr>
          <a:xfrm rot="0">
            <a:off x="6826832" y="4471864"/>
            <a:ext cx="4894145" cy="145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Tapahtumat, tempaukset &amp; EU rahoitus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8553905" y="2816971"/>
            <a:ext cx="1439999" cy="1447143"/>
            <a:chOff x="0" y="0"/>
            <a:chExt cx="1919999" cy="1929524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9525"/>
              <a:ext cx="1919986" cy="1919986"/>
              <a:chOff x="0" y="0"/>
              <a:chExt cx="1919986" cy="1919986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919986" cy="1919986"/>
              </a:xfrm>
              <a:custGeom>
                <a:avLst/>
                <a:gdLst/>
                <a:ahLst/>
                <a:cxnLst/>
                <a:rect r="r" b="b" t="t" l="l"/>
                <a:pathLst>
                  <a:path h="1919986" w="1919986">
                    <a:moveTo>
                      <a:pt x="0" y="959993"/>
                    </a:moveTo>
                    <a:cubicBezTo>
                      <a:pt x="0" y="429768"/>
                      <a:pt x="429768" y="0"/>
                      <a:pt x="959993" y="0"/>
                    </a:cubicBezTo>
                    <a:cubicBezTo>
                      <a:pt x="1490218" y="0"/>
                      <a:pt x="1919986" y="429768"/>
                      <a:pt x="1919986" y="959993"/>
                    </a:cubicBezTo>
                    <a:cubicBezTo>
                      <a:pt x="1919986" y="1490218"/>
                      <a:pt x="1490218" y="1919986"/>
                      <a:pt x="959993" y="1919986"/>
                    </a:cubicBezTo>
                    <a:cubicBezTo>
                      <a:pt x="429768" y="1919986"/>
                      <a:pt x="0" y="1490218"/>
                      <a:pt x="0" y="959993"/>
                    </a:cubicBezTo>
                    <a:close/>
                  </a:path>
                </a:pathLst>
              </a:custGeom>
              <a:solidFill>
                <a:srgbClr val="D6E0BE"/>
              </a:solidFill>
            </p:spPr>
          </p:sp>
        </p:grpSp>
        <p:grpSp>
          <p:nvGrpSpPr>
            <p:cNvPr name="Group 14" id="14"/>
            <p:cNvGrpSpPr/>
            <p:nvPr/>
          </p:nvGrpSpPr>
          <p:grpSpPr>
            <a:xfrm rot="0">
              <a:off x="0" y="0"/>
              <a:ext cx="1919999" cy="1929524"/>
              <a:chOff x="0" y="0"/>
              <a:chExt cx="1919999" cy="1929524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920000" cy="1929525"/>
              </a:xfrm>
              <a:custGeom>
                <a:avLst/>
                <a:gdLst/>
                <a:ahLst/>
                <a:cxnLst/>
                <a:rect r="r" b="b" t="t" l="l"/>
                <a:pathLst>
                  <a:path h="1929525" w="1920000">
                    <a:moveTo>
                      <a:pt x="0" y="0"/>
                    </a:moveTo>
                    <a:lnTo>
                      <a:pt x="1920000" y="0"/>
                    </a:lnTo>
                    <a:lnTo>
                      <a:pt x="1920000" y="1929525"/>
                    </a:lnTo>
                    <a:lnTo>
                      <a:pt x="0" y="1929525"/>
                    </a:lnTo>
                    <a:close/>
                  </a:path>
                </a:pathLst>
              </a:custGeom>
              <a:solidFill>
                <a:srgbClr val="D6E0BE">
                  <a:alpha val="0"/>
                </a:srgbClr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0"/>
                <a:ext cx="1919999" cy="1929524"/>
              </a:xfrm>
              <a:prstGeom prst="rect">
                <a:avLst/>
              </a:prstGeom>
            </p:spPr>
            <p:txBody>
              <a:bodyPr anchor="ctr" rtlCol="false" tIns="0" lIns="0" bIns="0" rIns="0"/>
              <a:lstStyle/>
              <a:p>
                <a:pPr algn="ctr">
                  <a:lnSpc>
                    <a:spcPts val="4800"/>
                  </a:lnSpc>
                </a:pPr>
                <a:r>
                  <a:rPr lang="en-US" sz="4000" spc="7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2</a:t>
                </a:r>
              </a:p>
            </p:txBody>
          </p:sp>
        </p:grpSp>
      </p:grpSp>
      <p:sp>
        <p:nvSpPr>
          <p:cNvPr name="TextBox 17" id="17"/>
          <p:cNvSpPr txBox="true"/>
          <p:nvPr/>
        </p:nvSpPr>
        <p:spPr>
          <a:xfrm rot="0">
            <a:off x="11786054" y="4519051"/>
            <a:ext cx="5113477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Mukaan kutsuminen, </a:t>
            </a:r>
          </a:p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halu ja kyky muuttua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3622793" y="2737971"/>
            <a:ext cx="1439999" cy="1447143"/>
            <a:chOff x="0" y="0"/>
            <a:chExt cx="1919999" cy="1929524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13" y="9538"/>
              <a:ext cx="1919986" cy="1919986"/>
              <a:chOff x="0" y="0"/>
              <a:chExt cx="1919986" cy="1919986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919986" cy="1919986"/>
              </a:xfrm>
              <a:custGeom>
                <a:avLst/>
                <a:gdLst/>
                <a:ahLst/>
                <a:cxnLst/>
                <a:rect r="r" b="b" t="t" l="l"/>
                <a:pathLst>
                  <a:path h="1919986" w="1919986">
                    <a:moveTo>
                      <a:pt x="0" y="959993"/>
                    </a:moveTo>
                    <a:cubicBezTo>
                      <a:pt x="0" y="429768"/>
                      <a:pt x="429768" y="0"/>
                      <a:pt x="959993" y="0"/>
                    </a:cubicBezTo>
                    <a:cubicBezTo>
                      <a:pt x="1490218" y="0"/>
                      <a:pt x="1919986" y="429768"/>
                      <a:pt x="1919986" y="959993"/>
                    </a:cubicBezTo>
                    <a:cubicBezTo>
                      <a:pt x="1919986" y="1490218"/>
                      <a:pt x="1490218" y="1919986"/>
                      <a:pt x="959993" y="1919986"/>
                    </a:cubicBezTo>
                    <a:cubicBezTo>
                      <a:pt x="429768" y="1919986"/>
                      <a:pt x="0" y="1490218"/>
                      <a:pt x="0" y="959993"/>
                    </a:cubicBezTo>
                    <a:close/>
                  </a:path>
                </a:pathLst>
              </a:custGeom>
              <a:solidFill>
                <a:srgbClr val="D6E0BE"/>
              </a:solidFill>
            </p:spPr>
          </p:sp>
        </p:grpSp>
        <p:grpSp>
          <p:nvGrpSpPr>
            <p:cNvPr name="Group 21" id="21"/>
            <p:cNvGrpSpPr/>
            <p:nvPr/>
          </p:nvGrpSpPr>
          <p:grpSpPr>
            <a:xfrm rot="0">
              <a:off x="0" y="0"/>
              <a:ext cx="1919999" cy="1929524"/>
              <a:chOff x="0" y="0"/>
              <a:chExt cx="1919999" cy="1929524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1920000" cy="1929525"/>
              </a:xfrm>
              <a:custGeom>
                <a:avLst/>
                <a:gdLst/>
                <a:ahLst/>
                <a:cxnLst/>
                <a:rect r="r" b="b" t="t" l="l"/>
                <a:pathLst>
                  <a:path h="1929525" w="1920000">
                    <a:moveTo>
                      <a:pt x="0" y="0"/>
                    </a:moveTo>
                    <a:lnTo>
                      <a:pt x="1920000" y="0"/>
                    </a:lnTo>
                    <a:lnTo>
                      <a:pt x="1920000" y="1929525"/>
                    </a:lnTo>
                    <a:lnTo>
                      <a:pt x="0" y="1929525"/>
                    </a:lnTo>
                    <a:close/>
                  </a:path>
                </a:pathLst>
              </a:custGeom>
              <a:solidFill>
                <a:srgbClr val="D6E0BE">
                  <a:alpha val="0"/>
                </a:srgbClr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0"/>
                <a:ext cx="1919999" cy="1929524"/>
              </a:xfrm>
              <a:prstGeom prst="rect">
                <a:avLst/>
              </a:prstGeom>
            </p:spPr>
            <p:txBody>
              <a:bodyPr anchor="ctr" rtlCol="false" tIns="0" lIns="0" bIns="0" rIns="0"/>
              <a:lstStyle/>
              <a:p>
                <a:pPr algn="ctr">
                  <a:lnSpc>
                    <a:spcPts val="4800"/>
                  </a:lnSpc>
                </a:pPr>
                <a:r>
                  <a:rPr lang="en-US" sz="4000" spc="7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3</a:t>
                </a:r>
              </a:p>
            </p:txBody>
          </p:sp>
        </p:grpSp>
      </p:grpSp>
      <p:sp>
        <p:nvSpPr>
          <p:cNvPr name="TextBox 24" id="24"/>
          <p:cNvSpPr txBox="true"/>
          <p:nvPr/>
        </p:nvSpPr>
        <p:spPr>
          <a:xfrm rot="0">
            <a:off x="4203983" y="7800975"/>
            <a:ext cx="4756049" cy="145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Tunnista erilaiset ihmiset &gt; samat asiat eivät palvele kaikkia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5845260" y="6167314"/>
            <a:ext cx="1439999" cy="1469326"/>
            <a:chOff x="0" y="0"/>
            <a:chExt cx="1919999" cy="1959102"/>
          </a:xfrm>
        </p:grpSpPr>
        <p:grpSp>
          <p:nvGrpSpPr>
            <p:cNvPr name="Group 26" id="26"/>
            <p:cNvGrpSpPr/>
            <p:nvPr/>
          </p:nvGrpSpPr>
          <p:grpSpPr>
            <a:xfrm rot="0">
              <a:off x="0" y="0"/>
              <a:ext cx="1919986" cy="1919986"/>
              <a:chOff x="0" y="0"/>
              <a:chExt cx="1919986" cy="1919986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1919986" cy="1919986"/>
              </a:xfrm>
              <a:custGeom>
                <a:avLst/>
                <a:gdLst/>
                <a:ahLst/>
                <a:cxnLst/>
                <a:rect r="r" b="b" t="t" l="l"/>
                <a:pathLst>
                  <a:path h="1919986" w="1919986">
                    <a:moveTo>
                      <a:pt x="0" y="959993"/>
                    </a:moveTo>
                    <a:cubicBezTo>
                      <a:pt x="0" y="429768"/>
                      <a:pt x="429768" y="0"/>
                      <a:pt x="959993" y="0"/>
                    </a:cubicBezTo>
                    <a:cubicBezTo>
                      <a:pt x="1490218" y="0"/>
                      <a:pt x="1919986" y="429768"/>
                      <a:pt x="1919986" y="959993"/>
                    </a:cubicBezTo>
                    <a:cubicBezTo>
                      <a:pt x="1919986" y="1490218"/>
                      <a:pt x="1490218" y="1919986"/>
                      <a:pt x="959993" y="1919986"/>
                    </a:cubicBezTo>
                    <a:cubicBezTo>
                      <a:pt x="429768" y="1919986"/>
                      <a:pt x="0" y="1490218"/>
                      <a:pt x="0" y="959993"/>
                    </a:cubicBezTo>
                    <a:close/>
                  </a:path>
                </a:pathLst>
              </a:custGeom>
              <a:solidFill>
                <a:srgbClr val="D6E0BE"/>
              </a:solidFill>
            </p:spPr>
          </p:sp>
        </p:grpSp>
        <p:grpSp>
          <p:nvGrpSpPr>
            <p:cNvPr name="Group 28" id="28"/>
            <p:cNvGrpSpPr/>
            <p:nvPr/>
          </p:nvGrpSpPr>
          <p:grpSpPr>
            <a:xfrm rot="0">
              <a:off x="0" y="29578"/>
              <a:ext cx="1919999" cy="1929524"/>
              <a:chOff x="0" y="0"/>
              <a:chExt cx="1919999" cy="1929524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1920000" cy="1929525"/>
              </a:xfrm>
              <a:custGeom>
                <a:avLst/>
                <a:gdLst/>
                <a:ahLst/>
                <a:cxnLst/>
                <a:rect r="r" b="b" t="t" l="l"/>
                <a:pathLst>
                  <a:path h="1929525" w="1920000">
                    <a:moveTo>
                      <a:pt x="0" y="0"/>
                    </a:moveTo>
                    <a:lnTo>
                      <a:pt x="1920000" y="0"/>
                    </a:lnTo>
                    <a:lnTo>
                      <a:pt x="1920000" y="1929525"/>
                    </a:lnTo>
                    <a:lnTo>
                      <a:pt x="0" y="1929525"/>
                    </a:lnTo>
                    <a:close/>
                  </a:path>
                </a:pathLst>
              </a:custGeom>
              <a:solidFill>
                <a:srgbClr val="D6E0BE">
                  <a:alpha val="0"/>
                </a:srgbClr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0"/>
                <a:ext cx="1919999" cy="1929524"/>
              </a:xfrm>
              <a:prstGeom prst="rect">
                <a:avLst/>
              </a:prstGeom>
            </p:spPr>
            <p:txBody>
              <a:bodyPr anchor="ctr" rtlCol="false" tIns="0" lIns="0" bIns="0" rIns="0"/>
              <a:lstStyle/>
              <a:p>
                <a:pPr algn="ctr">
                  <a:lnSpc>
                    <a:spcPts val="4800"/>
                  </a:lnSpc>
                </a:pPr>
                <a:r>
                  <a:rPr lang="en-US" sz="4000" spc="7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4</a:t>
                </a:r>
              </a:p>
            </p:txBody>
          </p:sp>
        </p:grpSp>
      </p:grpSp>
      <p:sp>
        <p:nvSpPr>
          <p:cNvPr name="TextBox 31" id="31"/>
          <p:cNvSpPr txBox="true"/>
          <p:nvPr/>
        </p:nvSpPr>
        <p:spPr>
          <a:xfrm rot="0">
            <a:off x="9978709" y="7800975"/>
            <a:ext cx="3853920" cy="145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Usko, toivo &amp; rakkaus omaan asiaan 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11163705" y="5901223"/>
            <a:ext cx="1483928" cy="1735417"/>
            <a:chOff x="0" y="0"/>
            <a:chExt cx="1978571" cy="2313889"/>
          </a:xfrm>
        </p:grpSpPr>
        <p:grpSp>
          <p:nvGrpSpPr>
            <p:cNvPr name="Group 33" id="33"/>
            <p:cNvGrpSpPr/>
            <p:nvPr/>
          </p:nvGrpSpPr>
          <p:grpSpPr>
            <a:xfrm rot="0">
              <a:off x="58585" y="393903"/>
              <a:ext cx="1919986" cy="1919986"/>
              <a:chOff x="0" y="0"/>
              <a:chExt cx="1919986" cy="1919986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1919986" cy="1919986"/>
              </a:xfrm>
              <a:custGeom>
                <a:avLst/>
                <a:gdLst/>
                <a:ahLst/>
                <a:cxnLst/>
                <a:rect r="r" b="b" t="t" l="l"/>
                <a:pathLst>
                  <a:path h="1919986" w="1919986">
                    <a:moveTo>
                      <a:pt x="0" y="959993"/>
                    </a:moveTo>
                    <a:cubicBezTo>
                      <a:pt x="0" y="429768"/>
                      <a:pt x="429768" y="0"/>
                      <a:pt x="959993" y="0"/>
                    </a:cubicBezTo>
                    <a:cubicBezTo>
                      <a:pt x="1490218" y="0"/>
                      <a:pt x="1919986" y="429768"/>
                      <a:pt x="1919986" y="959993"/>
                    </a:cubicBezTo>
                    <a:cubicBezTo>
                      <a:pt x="1919986" y="1490218"/>
                      <a:pt x="1490218" y="1919986"/>
                      <a:pt x="959993" y="1919986"/>
                    </a:cubicBezTo>
                    <a:cubicBezTo>
                      <a:pt x="429768" y="1919986"/>
                      <a:pt x="0" y="1490218"/>
                      <a:pt x="0" y="959993"/>
                    </a:cubicBezTo>
                    <a:close/>
                  </a:path>
                </a:pathLst>
              </a:custGeom>
              <a:solidFill>
                <a:srgbClr val="D6E0BE"/>
              </a:solidFill>
            </p:spPr>
          </p:sp>
        </p:grpSp>
        <p:grpSp>
          <p:nvGrpSpPr>
            <p:cNvPr name="Group 35" id="35"/>
            <p:cNvGrpSpPr/>
            <p:nvPr/>
          </p:nvGrpSpPr>
          <p:grpSpPr>
            <a:xfrm rot="0">
              <a:off x="0" y="0"/>
              <a:ext cx="1919999" cy="1929524"/>
              <a:chOff x="0" y="0"/>
              <a:chExt cx="1919999" cy="1929524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1920000" cy="1929525"/>
              </a:xfrm>
              <a:custGeom>
                <a:avLst/>
                <a:gdLst/>
                <a:ahLst/>
                <a:cxnLst/>
                <a:rect r="r" b="b" t="t" l="l"/>
                <a:pathLst>
                  <a:path h="1929525" w="1920000">
                    <a:moveTo>
                      <a:pt x="0" y="0"/>
                    </a:moveTo>
                    <a:lnTo>
                      <a:pt x="1920000" y="0"/>
                    </a:lnTo>
                    <a:lnTo>
                      <a:pt x="1920000" y="1929525"/>
                    </a:lnTo>
                    <a:lnTo>
                      <a:pt x="0" y="1929525"/>
                    </a:lnTo>
                    <a:close/>
                  </a:path>
                </a:pathLst>
              </a:custGeom>
              <a:solidFill>
                <a:srgbClr val="D6E0BE">
                  <a:alpha val="0"/>
                </a:srgbClr>
              </a:solidFill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0" y="0"/>
                <a:ext cx="1919999" cy="1929524"/>
              </a:xfrm>
              <a:prstGeom prst="rect">
                <a:avLst/>
              </a:prstGeom>
            </p:spPr>
            <p:txBody>
              <a:bodyPr anchor="ctr" rtlCol="false" tIns="0" lIns="0" bIns="0" rIns="0"/>
              <a:lstStyle/>
              <a:p>
                <a:pPr algn="ctr">
                  <a:lnSpc>
                    <a:spcPts val="4800"/>
                  </a:lnSpc>
                </a:pPr>
              </a:p>
              <a:p>
                <a:pPr algn="ctr">
                  <a:lnSpc>
                    <a:spcPts val="4800"/>
                  </a:lnSpc>
                </a:pPr>
                <a:r>
                  <a:rPr lang="en-US" sz="4000" spc="7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5</a:t>
                </a:r>
              </a:p>
            </p:txBody>
          </p:sp>
        </p:grpSp>
      </p:grpSp>
      <p:grpSp>
        <p:nvGrpSpPr>
          <p:cNvPr name="Group 38" id="38"/>
          <p:cNvGrpSpPr/>
          <p:nvPr/>
        </p:nvGrpSpPr>
        <p:grpSpPr>
          <a:xfrm rot="0">
            <a:off x="11905669" y="1318479"/>
            <a:ext cx="5076215" cy="989114"/>
            <a:chOff x="0" y="0"/>
            <a:chExt cx="6768287" cy="1318819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6768338" cy="1318768"/>
            </a:xfrm>
            <a:custGeom>
              <a:avLst/>
              <a:gdLst/>
              <a:ahLst/>
              <a:cxnLst/>
              <a:rect r="r" b="b" t="t" l="l"/>
              <a:pathLst>
                <a:path h="1318768" w="6768338">
                  <a:moveTo>
                    <a:pt x="0" y="0"/>
                  </a:moveTo>
                  <a:lnTo>
                    <a:pt x="6768338" y="0"/>
                  </a:lnTo>
                  <a:lnTo>
                    <a:pt x="6768338" y="1318768"/>
                  </a:lnTo>
                  <a:lnTo>
                    <a:pt x="0" y="13187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99" r="0" b="-302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153006" y="4022846"/>
            <a:ext cx="3708263" cy="3621138"/>
            <a:chOff x="0" y="0"/>
            <a:chExt cx="4944351" cy="482818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44364" cy="4828159"/>
            </a:xfrm>
            <a:custGeom>
              <a:avLst/>
              <a:gdLst/>
              <a:ahLst/>
              <a:cxnLst/>
              <a:rect r="r" b="b" t="t" l="l"/>
              <a:pathLst>
                <a:path h="4828159" w="4944364">
                  <a:moveTo>
                    <a:pt x="0" y="0"/>
                  </a:moveTo>
                  <a:lnTo>
                    <a:pt x="4944364" y="0"/>
                  </a:lnTo>
                  <a:lnTo>
                    <a:pt x="4944364" y="4828159"/>
                  </a:lnTo>
                  <a:lnTo>
                    <a:pt x="0" y="4828159"/>
                  </a:lnTo>
                  <a:close/>
                </a:path>
              </a:pathLst>
            </a:custGeom>
            <a:blipFill>
              <a:blip r:embed="rId2"/>
              <a:stretch>
                <a:fillRect l="0" t="-12211" r="0" b="-1221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308581" y="4653705"/>
            <a:ext cx="4586564" cy="3145107"/>
            <a:chOff x="0" y="0"/>
            <a:chExt cx="6115418" cy="419347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115431" cy="4193502"/>
            </a:xfrm>
            <a:custGeom>
              <a:avLst/>
              <a:gdLst/>
              <a:ahLst/>
              <a:cxnLst/>
              <a:rect r="r" b="b" t="t" l="l"/>
              <a:pathLst>
                <a:path h="4193502" w="6115431">
                  <a:moveTo>
                    <a:pt x="0" y="0"/>
                  </a:moveTo>
                  <a:lnTo>
                    <a:pt x="6115431" y="0"/>
                  </a:lnTo>
                  <a:lnTo>
                    <a:pt x="6115431" y="4193502"/>
                  </a:lnTo>
                  <a:lnTo>
                    <a:pt x="0" y="4193502"/>
                  </a:lnTo>
                  <a:close/>
                </a:path>
              </a:pathLst>
            </a:custGeom>
            <a:blipFill>
              <a:blip r:embed="rId3"/>
              <a:stretch>
                <a:fillRect l="0" t="-4717" r="0" b="-4716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-45387" y="781050"/>
            <a:ext cx="18333387" cy="1215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5"/>
              </a:lnSpc>
            </a:pPr>
            <a:r>
              <a:rPr lang="en-US" sz="6403" spc="51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Tulevaisuus-työpajat Saarijärvi &amp; Karstula 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4901860" y="2162356"/>
            <a:ext cx="1478956" cy="1478956"/>
            <a:chOff x="0" y="0"/>
            <a:chExt cx="1971942" cy="197194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972056" cy="1972056"/>
            </a:xfrm>
            <a:custGeom>
              <a:avLst/>
              <a:gdLst/>
              <a:ahLst/>
              <a:cxnLst/>
              <a:rect r="r" b="b" t="t" l="l"/>
              <a:pathLst>
                <a:path h="1972056" w="1972056">
                  <a:moveTo>
                    <a:pt x="986028" y="1971929"/>
                  </a:moveTo>
                  <a:cubicBezTo>
                    <a:pt x="1530731" y="1971929"/>
                    <a:pt x="1972056" y="1530604"/>
                    <a:pt x="1972056" y="985901"/>
                  </a:cubicBezTo>
                  <a:lnTo>
                    <a:pt x="1972056" y="0"/>
                  </a:lnTo>
                  <a:lnTo>
                    <a:pt x="986028" y="0"/>
                  </a:lnTo>
                  <a:cubicBezTo>
                    <a:pt x="441325" y="0"/>
                    <a:pt x="0" y="441325"/>
                    <a:pt x="0" y="986028"/>
                  </a:cubicBezTo>
                  <a:cubicBezTo>
                    <a:pt x="0" y="1530731"/>
                    <a:pt x="441325" y="1972056"/>
                    <a:pt x="986028" y="1972056"/>
                  </a:cubicBezTo>
                  <a:close/>
                </a:path>
              </a:pathLst>
            </a:custGeom>
            <a:solidFill>
              <a:srgbClr val="D6E0BE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4984109" y="2241318"/>
            <a:ext cx="1314440" cy="1308592"/>
            <a:chOff x="0" y="0"/>
            <a:chExt cx="1752587" cy="174479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-64" y="-9"/>
              <a:ext cx="1752727" cy="1744744"/>
            </a:xfrm>
            <a:custGeom>
              <a:avLst/>
              <a:gdLst/>
              <a:ahLst/>
              <a:cxnLst/>
              <a:rect r="r" b="b" t="t" l="l"/>
              <a:pathLst>
                <a:path h="1744744" w="1752727">
                  <a:moveTo>
                    <a:pt x="876364" y="9"/>
                  </a:moveTo>
                  <a:cubicBezTo>
                    <a:pt x="563817" y="-1388"/>
                    <a:pt x="274257" y="164601"/>
                    <a:pt x="117539" y="435111"/>
                  </a:cubicBezTo>
                  <a:cubicBezTo>
                    <a:pt x="-39179" y="705621"/>
                    <a:pt x="-39179" y="1039250"/>
                    <a:pt x="117539" y="1309760"/>
                  </a:cubicBezTo>
                  <a:cubicBezTo>
                    <a:pt x="274257" y="1580270"/>
                    <a:pt x="563817" y="1746132"/>
                    <a:pt x="876364" y="1744735"/>
                  </a:cubicBezTo>
                  <a:cubicBezTo>
                    <a:pt x="1188911" y="1746132"/>
                    <a:pt x="1478471" y="1580143"/>
                    <a:pt x="1635189" y="1309633"/>
                  </a:cubicBezTo>
                  <a:cubicBezTo>
                    <a:pt x="1791907" y="1039123"/>
                    <a:pt x="1791907" y="705494"/>
                    <a:pt x="1635189" y="434984"/>
                  </a:cubicBezTo>
                  <a:cubicBezTo>
                    <a:pt x="1478471" y="164474"/>
                    <a:pt x="1188911" y="-1388"/>
                    <a:pt x="876364" y="9"/>
                  </a:cubicBezTo>
                  <a:close/>
                </a:path>
              </a:pathLst>
            </a:custGeom>
            <a:blipFill>
              <a:blip r:embed="rId4"/>
              <a:stretch>
                <a:fillRect l="3" t="-222" r="4" b="-226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2347162" y="2160384"/>
            <a:ext cx="1478956" cy="1478956"/>
            <a:chOff x="0" y="0"/>
            <a:chExt cx="1971942" cy="197194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972056" cy="1972056"/>
            </a:xfrm>
            <a:custGeom>
              <a:avLst/>
              <a:gdLst/>
              <a:ahLst/>
              <a:cxnLst/>
              <a:rect r="r" b="b" t="t" l="l"/>
              <a:pathLst>
                <a:path h="1972056" w="1972056">
                  <a:moveTo>
                    <a:pt x="986028" y="0"/>
                  </a:moveTo>
                  <a:cubicBezTo>
                    <a:pt x="441325" y="0"/>
                    <a:pt x="0" y="441325"/>
                    <a:pt x="0" y="986028"/>
                  </a:cubicBezTo>
                  <a:lnTo>
                    <a:pt x="0" y="1972056"/>
                  </a:lnTo>
                  <a:lnTo>
                    <a:pt x="986028" y="1972056"/>
                  </a:lnTo>
                  <a:cubicBezTo>
                    <a:pt x="1530731" y="1972056"/>
                    <a:pt x="1972056" y="1530731"/>
                    <a:pt x="1972056" y="986028"/>
                  </a:cubicBezTo>
                  <a:cubicBezTo>
                    <a:pt x="1972056" y="441325"/>
                    <a:pt x="1530604" y="0"/>
                    <a:pt x="986028" y="0"/>
                  </a:cubicBezTo>
                  <a:close/>
                </a:path>
              </a:pathLst>
            </a:custGeom>
            <a:solidFill>
              <a:srgbClr val="D6E0BE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2429411" y="2251777"/>
            <a:ext cx="1314440" cy="1308592"/>
            <a:chOff x="0" y="0"/>
            <a:chExt cx="1752587" cy="174479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-64" y="-9"/>
              <a:ext cx="1752727" cy="1744744"/>
            </a:xfrm>
            <a:custGeom>
              <a:avLst/>
              <a:gdLst/>
              <a:ahLst/>
              <a:cxnLst/>
              <a:rect r="r" b="b" t="t" l="l"/>
              <a:pathLst>
                <a:path h="1744744" w="1752727">
                  <a:moveTo>
                    <a:pt x="876364" y="9"/>
                  </a:moveTo>
                  <a:cubicBezTo>
                    <a:pt x="563817" y="-1388"/>
                    <a:pt x="274257" y="164601"/>
                    <a:pt x="117539" y="435111"/>
                  </a:cubicBezTo>
                  <a:cubicBezTo>
                    <a:pt x="-39179" y="705621"/>
                    <a:pt x="-39179" y="1039250"/>
                    <a:pt x="117539" y="1309760"/>
                  </a:cubicBezTo>
                  <a:cubicBezTo>
                    <a:pt x="274257" y="1580270"/>
                    <a:pt x="563817" y="1746132"/>
                    <a:pt x="876364" y="1744735"/>
                  </a:cubicBezTo>
                  <a:cubicBezTo>
                    <a:pt x="1188911" y="1746132"/>
                    <a:pt x="1478471" y="1580143"/>
                    <a:pt x="1635189" y="1309633"/>
                  </a:cubicBezTo>
                  <a:cubicBezTo>
                    <a:pt x="1791907" y="1039123"/>
                    <a:pt x="1791907" y="705494"/>
                    <a:pt x="1635189" y="434984"/>
                  </a:cubicBezTo>
                  <a:cubicBezTo>
                    <a:pt x="1478471" y="164474"/>
                    <a:pt x="1188911" y="-1388"/>
                    <a:pt x="876364" y="9"/>
                  </a:cubicBezTo>
                  <a:close/>
                </a:path>
              </a:pathLst>
            </a:custGeom>
            <a:blipFill>
              <a:blip r:embed="rId5"/>
              <a:stretch>
                <a:fillRect l="-38534" t="0" r="-38534" b="-3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-1495273" y="2245071"/>
            <a:ext cx="6215339" cy="798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60"/>
              </a:lnSpc>
            </a:pPr>
            <a:r>
              <a:rPr lang="en-US" sz="1883" b="true">
                <a:solidFill>
                  <a:srgbClr val="382E1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Saara Simonen, </a:t>
            </a:r>
          </a:p>
          <a:p>
            <a:pPr algn="r">
              <a:lnSpc>
                <a:spcPts val="1808"/>
              </a:lnSpc>
            </a:pPr>
            <a:r>
              <a:rPr lang="en-US" sz="1505" b="true">
                <a:solidFill>
                  <a:srgbClr val="382E1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asiakkuus- ja kehittämispäällikkö HDL</a:t>
            </a:r>
          </a:p>
          <a:p>
            <a:pPr algn="r">
              <a:lnSpc>
                <a:spcPts val="2260"/>
              </a:lnSpc>
            </a:pPr>
            <a:r>
              <a:rPr lang="en-US" sz="1883">
                <a:solidFill>
                  <a:srgbClr val="382E1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853027" y="2162356"/>
            <a:ext cx="3891572" cy="5112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260"/>
              </a:lnSpc>
            </a:pPr>
            <a:r>
              <a:rPr lang="en-US" sz="1883" b="true">
                <a:solidFill>
                  <a:srgbClr val="382E1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Maiju Lehto, </a:t>
            </a:r>
          </a:p>
          <a:p>
            <a:pPr algn="just">
              <a:lnSpc>
                <a:spcPts val="1808"/>
              </a:lnSpc>
            </a:pPr>
            <a:r>
              <a:rPr lang="en-US" sz="1505" b="true">
                <a:solidFill>
                  <a:srgbClr val="382E1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projektipäällikkö HDL</a:t>
            </a:r>
            <a:r>
              <a:rPr lang="en-US" sz="1505">
                <a:solidFill>
                  <a:srgbClr val="382E1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73963" y="7903588"/>
            <a:ext cx="7545514" cy="2381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000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Saarijärvi</a:t>
            </a:r>
          </a:p>
          <a:p>
            <a:pPr algn="just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Nuorisotyön ohjaajakoulutus 11 hlö</a:t>
            </a:r>
          </a:p>
          <a:p>
            <a:pPr algn="just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Kolmannen sektorin ohjaajakoulutus 14 hlö</a:t>
            </a:r>
          </a:p>
          <a:p>
            <a:pPr algn="just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Visio-säätiön kuntouttavan työtoiminnan ryhmä </a:t>
            </a:r>
          </a:p>
          <a:p>
            <a:pPr algn="just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ja Hyvinvointialueen Virta-ryhmä 15 hlö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Hyvää tulevaisuutta kaikille! 9. luokkalaiset &amp; lukio +100 hlö</a:t>
            </a:r>
          </a:p>
          <a:p>
            <a:pPr algn="just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Tulevaisuuden iltapäivä 20 hlö</a:t>
            </a:r>
          </a:p>
          <a:p>
            <a:pPr algn="just">
              <a:lnSpc>
                <a:spcPts val="2400"/>
              </a:lnSpc>
            </a:pPr>
          </a:p>
        </p:txBody>
      </p:sp>
      <p:grpSp>
        <p:nvGrpSpPr>
          <p:cNvPr name="Group 18" id="18"/>
          <p:cNvGrpSpPr/>
          <p:nvPr/>
        </p:nvGrpSpPr>
        <p:grpSpPr>
          <a:xfrm rot="0">
            <a:off x="1674343" y="3288582"/>
            <a:ext cx="748408" cy="488956"/>
            <a:chOff x="0" y="0"/>
            <a:chExt cx="997877" cy="65194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997839" cy="651891"/>
            </a:xfrm>
            <a:custGeom>
              <a:avLst/>
              <a:gdLst/>
              <a:ahLst/>
              <a:cxnLst/>
              <a:rect r="r" b="b" t="t" l="l"/>
              <a:pathLst>
                <a:path h="651891" w="997839">
                  <a:moveTo>
                    <a:pt x="0" y="0"/>
                  </a:moveTo>
                  <a:lnTo>
                    <a:pt x="997839" y="0"/>
                  </a:lnTo>
                  <a:lnTo>
                    <a:pt x="997839" y="651891"/>
                  </a:lnTo>
                  <a:lnTo>
                    <a:pt x="0" y="651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169" r="-3" b="-179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773963" y="3214326"/>
            <a:ext cx="692620" cy="701754"/>
            <a:chOff x="0" y="0"/>
            <a:chExt cx="923493" cy="935672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923544" cy="935609"/>
            </a:xfrm>
            <a:custGeom>
              <a:avLst/>
              <a:gdLst/>
              <a:ahLst/>
              <a:cxnLst/>
              <a:rect r="r" b="b" t="t" l="l"/>
              <a:pathLst>
                <a:path h="935609" w="923544">
                  <a:moveTo>
                    <a:pt x="0" y="0"/>
                  </a:moveTo>
                  <a:lnTo>
                    <a:pt x="923544" y="0"/>
                  </a:lnTo>
                  <a:lnTo>
                    <a:pt x="923544" y="935609"/>
                  </a:lnTo>
                  <a:lnTo>
                    <a:pt x="0" y="9356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162" r="5" b="-168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2677563" y="3214326"/>
            <a:ext cx="484975" cy="659825"/>
            <a:chOff x="0" y="0"/>
            <a:chExt cx="646633" cy="879767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46684" cy="879729"/>
            </a:xfrm>
            <a:custGeom>
              <a:avLst/>
              <a:gdLst/>
              <a:ahLst/>
              <a:cxnLst/>
              <a:rect r="r" b="b" t="t" l="l"/>
              <a:pathLst>
                <a:path h="879729" w="646684">
                  <a:moveTo>
                    <a:pt x="0" y="0"/>
                  </a:moveTo>
                  <a:lnTo>
                    <a:pt x="646684" y="0"/>
                  </a:lnTo>
                  <a:lnTo>
                    <a:pt x="646684" y="879729"/>
                  </a:lnTo>
                  <a:lnTo>
                    <a:pt x="0" y="8797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357" t="0" r="-349" b="-4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3417341" y="3417970"/>
            <a:ext cx="1484509" cy="296637"/>
            <a:chOff x="0" y="0"/>
            <a:chExt cx="1979346" cy="395516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979295" cy="395478"/>
            </a:xfrm>
            <a:custGeom>
              <a:avLst/>
              <a:gdLst/>
              <a:ahLst/>
              <a:cxnLst/>
              <a:rect r="r" b="b" t="t" l="l"/>
              <a:pathLst>
                <a:path h="395478" w="1979295">
                  <a:moveTo>
                    <a:pt x="0" y="0"/>
                  </a:moveTo>
                  <a:lnTo>
                    <a:pt x="1979295" y="0"/>
                  </a:lnTo>
                  <a:lnTo>
                    <a:pt x="1979295" y="395478"/>
                  </a:lnTo>
                  <a:lnTo>
                    <a:pt x="0" y="395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-44" r="-2" b="-54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0519000" y="2162356"/>
            <a:ext cx="1478956" cy="1478956"/>
            <a:chOff x="0" y="0"/>
            <a:chExt cx="1971942" cy="197194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972056" cy="1972056"/>
            </a:xfrm>
            <a:custGeom>
              <a:avLst/>
              <a:gdLst/>
              <a:ahLst/>
              <a:cxnLst/>
              <a:rect r="r" b="b" t="t" l="l"/>
              <a:pathLst>
                <a:path h="1972056" w="1972056">
                  <a:moveTo>
                    <a:pt x="986028" y="0"/>
                  </a:moveTo>
                  <a:cubicBezTo>
                    <a:pt x="441325" y="0"/>
                    <a:pt x="0" y="441325"/>
                    <a:pt x="0" y="986028"/>
                  </a:cubicBezTo>
                  <a:lnTo>
                    <a:pt x="0" y="1972056"/>
                  </a:lnTo>
                  <a:lnTo>
                    <a:pt x="986028" y="1972056"/>
                  </a:lnTo>
                  <a:cubicBezTo>
                    <a:pt x="1530731" y="1972056"/>
                    <a:pt x="1972056" y="1530731"/>
                    <a:pt x="1972056" y="986028"/>
                  </a:cubicBezTo>
                  <a:cubicBezTo>
                    <a:pt x="1972056" y="441325"/>
                    <a:pt x="1530604" y="0"/>
                    <a:pt x="986028" y="0"/>
                  </a:cubicBezTo>
                  <a:close/>
                </a:path>
              </a:pathLst>
            </a:custGeom>
            <a:solidFill>
              <a:srgbClr val="D6E0BE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0601258" y="2253748"/>
            <a:ext cx="1314440" cy="1308592"/>
            <a:chOff x="0" y="0"/>
            <a:chExt cx="1752587" cy="174479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-64" y="-9"/>
              <a:ext cx="1752727" cy="1744744"/>
            </a:xfrm>
            <a:custGeom>
              <a:avLst/>
              <a:gdLst/>
              <a:ahLst/>
              <a:cxnLst/>
              <a:rect r="r" b="b" t="t" l="l"/>
              <a:pathLst>
                <a:path h="1744744" w="1752727">
                  <a:moveTo>
                    <a:pt x="876364" y="9"/>
                  </a:moveTo>
                  <a:cubicBezTo>
                    <a:pt x="563817" y="-1388"/>
                    <a:pt x="274257" y="164601"/>
                    <a:pt x="117539" y="435111"/>
                  </a:cubicBezTo>
                  <a:cubicBezTo>
                    <a:pt x="-39179" y="705621"/>
                    <a:pt x="-39179" y="1039250"/>
                    <a:pt x="117539" y="1309760"/>
                  </a:cubicBezTo>
                  <a:cubicBezTo>
                    <a:pt x="274257" y="1580270"/>
                    <a:pt x="563817" y="1746132"/>
                    <a:pt x="876364" y="1744735"/>
                  </a:cubicBezTo>
                  <a:cubicBezTo>
                    <a:pt x="1188911" y="1746132"/>
                    <a:pt x="1478471" y="1580143"/>
                    <a:pt x="1635189" y="1309633"/>
                  </a:cubicBezTo>
                  <a:cubicBezTo>
                    <a:pt x="1791907" y="1039123"/>
                    <a:pt x="1791907" y="705494"/>
                    <a:pt x="1635189" y="434984"/>
                  </a:cubicBezTo>
                  <a:cubicBezTo>
                    <a:pt x="1478471" y="164474"/>
                    <a:pt x="1188911" y="-1388"/>
                    <a:pt x="876364" y="9"/>
                  </a:cubicBezTo>
                  <a:close/>
                </a:path>
              </a:pathLst>
            </a:custGeom>
            <a:blipFill>
              <a:blip r:embed="rId10"/>
              <a:stretch>
                <a:fillRect l="3" t="-222" r="4" b="-226"/>
              </a:stretch>
            </a:blip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6532697" y="3099835"/>
            <a:ext cx="3891572" cy="5112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60"/>
              </a:lnSpc>
            </a:pPr>
            <a:r>
              <a:rPr lang="en-US" sz="1883" b="true">
                <a:solidFill>
                  <a:srgbClr val="382E1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Hanna Myllynen, </a:t>
            </a:r>
          </a:p>
          <a:p>
            <a:pPr algn="r">
              <a:lnSpc>
                <a:spcPts val="1808"/>
              </a:lnSpc>
            </a:pPr>
            <a:r>
              <a:rPr lang="en-US" sz="1505" b="true">
                <a:solidFill>
                  <a:srgbClr val="382E1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projektipäällikkö HDL</a:t>
            </a:r>
            <a:r>
              <a:rPr lang="en-US" sz="1505">
                <a:solidFill>
                  <a:srgbClr val="382E1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-45387" y="2118481"/>
            <a:ext cx="17221876" cy="686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36"/>
              </a:lnSpc>
            </a:pPr>
            <a:r>
              <a:rPr lang="en-US" b="true" sz="2636" spc="1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25.-26.3.2025</a:t>
            </a:r>
          </a:p>
          <a:p>
            <a:pPr algn="ctr">
              <a:lnSpc>
                <a:spcPts val="2635"/>
              </a:lnSpc>
            </a:pPr>
            <a:r>
              <a:rPr lang="en-US" b="true" sz="2635" spc="2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18.-19.8.2025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3163607" y="7941688"/>
            <a:ext cx="4690529" cy="179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Karstula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Kunnan toimihenkilöiden + nuorisotyön ohjaajakoulutus 15 hlö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Tulevaisuuden ilta  24 hlö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Varhaiskasvatuksen ja opettajien VESO-päivän työpaja 32 hlö</a:t>
            </a:r>
          </a:p>
        </p:txBody>
      </p:sp>
      <p:grpSp>
        <p:nvGrpSpPr>
          <p:cNvPr name="Group 33" id="33"/>
          <p:cNvGrpSpPr/>
          <p:nvPr/>
        </p:nvGrpSpPr>
        <p:grpSpPr>
          <a:xfrm rot="0">
            <a:off x="13163607" y="4653705"/>
            <a:ext cx="4690529" cy="3145107"/>
            <a:chOff x="0" y="0"/>
            <a:chExt cx="6254039" cy="4193477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6253988" cy="4193540"/>
            </a:xfrm>
            <a:custGeom>
              <a:avLst/>
              <a:gdLst/>
              <a:ahLst/>
              <a:cxnLst/>
              <a:rect r="r" b="b" t="t" l="l"/>
              <a:pathLst>
                <a:path h="419354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4193540"/>
                  </a:lnTo>
                  <a:lnTo>
                    <a:pt x="0" y="4193540"/>
                  </a:lnTo>
                  <a:close/>
                </a:path>
              </a:pathLst>
            </a:custGeom>
            <a:blipFill>
              <a:blip r:embed="rId11"/>
              <a:stretch>
                <a:fillRect l="0" t="-49369" r="0" b="-49367"/>
              </a:stretch>
            </a:blip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9220381" y="4032371"/>
            <a:ext cx="3609851" cy="3621138"/>
            <a:chOff x="0" y="0"/>
            <a:chExt cx="4813135" cy="4828184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4813173" cy="4828159"/>
            </a:xfrm>
            <a:custGeom>
              <a:avLst/>
              <a:gdLst/>
              <a:ahLst/>
              <a:cxnLst/>
              <a:rect r="r" b="b" t="t" l="l"/>
              <a:pathLst>
                <a:path h="4828159" w="4813173">
                  <a:moveTo>
                    <a:pt x="0" y="0"/>
                  </a:moveTo>
                  <a:lnTo>
                    <a:pt x="4813173" y="0"/>
                  </a:lnTo>
                  <a:lnTo>
                    <a:pt x="4813173" y="4828159"/>
                  </a:lnTo>
                  <a:lnTo>
                    <a:pt x="0" y="4828159"/>
                  </a:lnTo>
                  <a:close/>
                </a:path>
              </a:pathLst>
            </a:custGeom>
            <a:blipFill>
              <a:blip r:embed="rId12"/>
              <a:stretch>
                <a:fillRect l="0" t="-16422" r="0" b="-16422"/>
              </a:stretch>
            </a:blipFill>
          </p:spPr>
        </p:sp>
      </p:grpSp>
      <p:sp>
        <p:nvSpPr>
          <p:cNvPr name="TextBox 37" id="37"/>
          <p:cNvSpPr txBox="true"/>
          <p:nvPr/>
        </p:nvSpPr>
        <p:spPr>
          <a:xfrm rot="0">
            <a:off x="7368160" y="8903713"/>
            <a:ext cx="3402806" cy="419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799" spc="161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yli 200 OSALLISTUJAA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7900097" y="7951024"/>
            <a:ext cx="2365177" cy="838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7"/>
              </a:lnSpc>
            </a:pPr>
            <a:r>
              <a:rPr lang="en-US" sz="2799" spc="159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41 PAIKALLISTA </a:t>
            </a:r>
          </a:p>
          <a:p>
            <a:pPr algn="ctr">
              <a:lnSpc>
                <a:spcPts val="3359"/>
              </a:lnSpc>
            </a:pPr>
            <a:r>
              <a:rPr lang="en-US" sz="2799" spc="161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OHJAAJAA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734282" y="6375641"/>
            <a:ext cx="21154454" cy="3954451"/>
          </a:xfrm>
          <a:custGeom>
            <a:avLst/>
            <a:gdLst/>
            <a:ahLst/>
            <a:cxnLst/>
            <a:rect r="r" b="b" t="t" l="l"/>
            <a:pathLst>
              <a:path h="3954451" w="21154454">
                <a:moveTo>
                  <a:pt x="0" y="0"/>
                </a:moveTo>
                <a:lnTo>
                  <a:pt x="21154454" y="0"/>
                </a:lnTo>
                <a:lnTo>
                  <a:pt x="21154454" y="3954450"/>
                </a:lnTo>
                <a:lnTo>
                  <a:pt x="0" y="39544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627400" y="3674539"/>
            <a:ext cx="5999756" cy="4074599"/>
            <a:chOff x="0" y="0"/>
            <a:chExt cx="11722164" cy="796084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722227" cy="7960868"/>
            </a:xfrm>
            <a:custGeom>
              <a:avLst/>
              <a:gdLst/>
              <a:ahLst/>
              <a:cxnLst/>
              <a:rect r="r" b="b" t="t" l="l"/>
              <a:pathLst>
                <a:path h="7960868" w="11722227">
                  <a:moveTo>
                    <a:pt x="0" y="0"/>
                  </a:moveTo>
                  <a:lnTo>
                    <a:pt x="11722227" y="0"/>
                  </a:lnTo>
                  <a:lnTo>
                    <a:pt x="11722227" y="7960868"/>
                  </a:lnTo>
                  <a:lnTo>
                    <a:pt x="0" y="7960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4" t="0" r="-54" b="0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1028700" y="1085850"/>
            <a:ext cx="17797596" cy="10071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119"/>
              </a:lnSpc>
            </a:pPr>
            <a:r>
              <a:rPr lang="en-US" sz="70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Metodit keskusteluun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1416789" y="1091003"/>
            <a:ext cx="4822412" cy="939660"/>
            <a:chOff x="0" y="0"/>
            <a:chExt cx="6429883" cy="125288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429883" cy="1252855"/>
            </a:xfrm>
            <a:custGeom>
              <a:avLst/>
              <a:gdLst/>
              <a:ahLst/>
              <a:cxnLst/>
              <a:rect r="r" b="b" t="t" l="l"/>
              <a:pathLst>
                <a:path h="1252855" w="6429883">
                  <a:moveTo>
                    <a:pt x="0" y="0"/>
                  </a:moveTo>
                  <a:lnTo>
                    <a:pt x="6429883" y="0"/>
                  </a:lnTo>
                  <a:lnTo>
                    <a:pt x="6429883" y="1252855"/>
                  </a:lnTo>
                  <a:lnTo>
                    <a:pt x="0" y="1252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299" r="0" b="-301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9144000" y="4744126"/>
            <a:ext cx="8380333" cy="4672032"/>
            <a:chOff x="0" y="0"/>
            <a:chExt cx="11173778" cy="62293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173714" cy="6229350"/>
            </a:xfrm>
            <a:custGeom>
              <a:avLst/>
              <a:gdLst/>
              <a:ahLst/>
              <a:cxnLst/>
              <a:rect r="r" b="b" t="t" l="l"/>
              <a:pathLst>
                <a:path h="6229350" w="11173714">
                  <a:moveTo>
                    <a:pt x="0" y="0"/>
                  </a:moveTo>
                  <a:lnTo>
                    <a:pt x="11173714" y="0"/>
                  </a:lnTo>
                  <a:lnTo>
                    <a:pt x="11173714" y="6229350"/>
                  </a:lnTo>
                  <a:lnTo>
                    <a:pt x="0" y="6229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52" r="0" b="-52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038225" y="2264858"/>
            <a:ext cx="9149417" cy="199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0"/>
              </a:lnSpc>
            </a:pPr>
            <a:r>
              <a:rPr lang="en-US" sz="24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Diakonissalaitoksen tulevaisuuskortit</a:t>
            </a:r>
          </a:p>
          <a:p>
            <a:pPr algn="l" marL="539750" indent="-269875" lvl="1">
              <a:lnSpc>
                <a:spcPts val="3699"/>
              </a:lnSpc>
              <a:buFont typeface="Arial"/>
              <a:buChar char="•"/>
            </a:pPr>
            <a:r>
              <a:rPr lang="en-US" b="true" sz="2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Kehitetty Sitran rahoittamassa Kohti ihmisarvoista tulevaisuusvaltaa -hankeessa</a:t>
            </a:r>
          </a:p>
          <a:p>
            <a:pPr algn="l" marL="571507" indent="-190502" lvl="2">
              <a:lnSpc>
                <a:spcPts val="4400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9144000" y="3926691"/>
            <a:ext cx="3532287" cy="582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40"/>
              </a:lnSpc>
            </a:pPr>
            <a:r>
              <a:rPr lang="en-US" sz="3999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Tulevaisuusseinä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22162" y="5129580"/>
            <a:ext cx="3530699" cy="582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40"/>
              </a:lnSpc>
            </a:pPr>
            <a:r>
              <a:rPr lang="en-US" sz="3999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Tulevaisuuskortit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0741895" y="2281739"/>
            <a:ext cx="7372043" cy="1456169"/>
            <a:chOff x="0" y="0"/>
            <a:chExt cx="9829391" cy="1941558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9043251" cy="1941558"/>
              <a:chOff x="0" y="0"/>
              <a:chExt cx="1786321" cy="383518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786321" cy="383518"/>
              </a:xfrm>
              <a:custGeom>
                <a:avLst/>
                <a:gdLst/>
                <a:ahLst/>
                <a:cxnLst/>
                <a:rect r="r" b="b" t="t" l="l"/>
                <a:pathLst>
                  <a:path h="383518" w="1786321">
                    <a:moveTo>
                      <a:pt x="0" y="0"/>
                    </a:moveTo>
                    <a:lnTo>
                      <a:pt x="1786321" y="0"/>
                    </a:lnTo>
                    <a:lnTo>
                      <a:pt x="1786321" y="383518"/>
                    </a:lnTo>
                    <a:lnTo>
                      <a:pt x="0" y="383518"/>
                    </a:lnTo>
                    <a:close/>
                  </a:path>
                </a:pathLst>
              </a:custGeom>
              <a:solidFill>
                <a:srgbClr val="B1CC81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0"/>
                <a:ext cx="1786321" cy="38351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94"/>
                  </a:lnSpc>
                </a:pPr>
              </a:p>
            </p:txBody>
          </p:sp>
        </p:grpSp>
        <p:sp>
          <p:nvSpPr>
            <p:cNvPr name="Freeform 17" id="17"/>
            <p:cNvSpPr/>
            <p:nvPr/>
          </p:nvSpPr>
          <p:spPr>
            <a:xfrm flipH="false" flipV="false" rot="0">
              <a:off x="228016" y="186753"/>
              <a:ext cx="1601927" cy="1245502"/>
            </a:xfrm>
            <a:custGeom>
              <a:avLst/>
              <a:gdLst/>
              <a:ahLst/>
              <a:cxnLst/>
              <a:rect r="r" b="b" t="t" l="l"/>
              <a:pathLst>
                <a:path h="1245502" w="1601927">
                  <a:moveTo>
                    <a:pt x="0" y="0"/>
                  </a:moveTo>
                  <a:lnTo>
                    <a:pt x="1601927" y="0"/>
                  </a:lnTo>
                  <a:lnTo>
                    <a:pt x="1601927" y="1245502"/>
                  </a:lnTo>
                  <a:lnTo>
                    <a:pt x="0" y="1245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-130" r="0" b="-129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2208162" y="414185"/>
              <a:ext cx="5846000" cy="7827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640"/>
                </a:lnSpc>
              </a:pPr>
              <a:r>
                <a:rPr lang="en-US" sz="3999">
                  <a:solidFill>
                    <a:srgbClr val="000000"/>
                  </a:solidFill>
                  <a:latin typeface="Anton"/>
                  <a:ea typeface="Anton"/>
                  <a:cs typeface="Anton"/>
                  <a:sym typeface="Anton"/>
                </a:rPr>
                <a:t>Mitä jos? -työpajat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2246262" y="1198461"/>
              <a:ext cx="7583129" cy="4622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39"/>
                </a:lnSpc>
              </a:pPr>
              <a:r>
                <a:rPr lang="en-US" sz="20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</a:t>
              </a:r>
              <a:r>
                <a:rPr lang="en-US" sz="20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oulussa ja yhdistyksissä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038225" y="7787238"/>
            <a:ext cx="7457899" cy="765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16"/>
              </a:lnSpc>
            </a:pPr>
            <a:r>
              <a:rPr lang="en-US" sz="2600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Omia työpajoja &amp; puheenvuoroja tilaisuuksissa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38225" y="7127767"/>
            <a:ext cx="2191203" cy="621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72"/>
              </a:lnSpc>
            </a:pPr>
            <a:r>
              <a:rPr lang="en-US" sz="4199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35 kpl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38225" y="8952377"/>
            <a:ext cx="5589053" cy="621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72"/>
              </a:lnSpc>
            </a:pPr>
            <a:r>
              <a:rPr lang="en-US" sz="4199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758 osallistujaa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776700" y="9165983"/>
            <a:ext cx="7457899" cy="384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16"/>
              </a:lnSpc>
            </a:pPr>
            <a:r>
              <a:rPr lang="en-US" sz="2600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31.12.2025 mennessä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DAHBFTF9jso</dc:identifier>
  <dcterms:modified xsi:type="dcterms:W3CDTF">2011-08-01T06:04:30Z</dcterms:modified>
  <cp:revision>1</cp:revision>
  <dc:title>Millaisista tulevaisuuksista uskallamme haaveilla?</dc:title>
</cp:coreProperties>
</file>